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20"/>
  </p:handoutMasterIdLst>
  <p:sldIdLst>
    <p:sldId id="256" r:id="rId3"/>
    <p:sldId id="257" r:id="rId4"/>
    <p:sldId id="258" r:id="rId5"/>
    <p:sldId id="279" r:id="rId6"/>
    <p:sldId id="273" r:id="rId7"/>
    <p:sldId id="276" r:id="rId8"/>
    <p:sldId id="270" r:id="rId9"/>
    <p:sldId id="275" r:id="rId10"/>
    <p:sldId id="260" r:id="rId11"/>
    <p:sldId id="261" r:id="rId12"/>
    <p:sldId id="263" r:id="rId13"/>
    <p:sldId id="274" r:id="rId14"/>
    <p:sldId id="266" r:id="rId15"/>
    <p:sldId id="267" r:id="rId16"/>
    <p:sldId id="272" r:id="rId17"/>
    <p:sldId id="277" r:id="rId18"/>
    <p:sldId id="278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2757EC1-6E78-4106-A259-7CD2BD362111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DDCE8F0-3914-4CF1-BFA3-8D98DB8D4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862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606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104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782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447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493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270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370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429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9594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0422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105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92669-E31C-4546-8ABE-E756461071E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71B3E-31E3-4019-935C-5A2E189BA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09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95800" y="2819400"/>
            <a:ext cx="4008120" cy="1702160"/>
          </a:xfrm>
        </p:spPr>
        <p:txBody>
          <a:bodyPr>
            <a:noAutofit/>
          </a:bodyPr>
          <a:lstStyle/>
          <a:p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 Lesson:</a:t>
            </a:r>
            <a:b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Tone &amp; Diction</a:t>
            </a:r>
            <a:endParaRPr 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12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clipartguide.com/_named_clipart_images/0511-1010-1220-4813_Cartoon_of_an_Annoying_Little_Sister_Dripping_Ice_Cream_on_Her_Big_Brother_clipart_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3200400"/>
            <a:ext cx="2363164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7" name="Title 2"/>
          <p:cNvSpPr>
            <a:spLocks noGrp="1"/>
          </p:cNvSpPr>
          <p:nvPr>
            <p:ph type="title"/>
          </p:nvPr>
        </p:nvSpPr>
        <p:spPr>
          <a:xfrm>
            <a:off x="688975" y="381000"/>
            <a:ext cx="7756525" cy="1258887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</a:rPr>
              <a:t>The </a:t>
            </a:r>
            <a:r>
              <a:rPr lang="en-US" sz="2800" b="1" dirty="0" smtClean="0">
                <a:ea typeface="ＭＳ Ｐゴシック" pitchFamily="34" charset="-128"/>
              </a:rPr>
              <a:t>TONE </a:t>
            </a:r>
            <a:r>
              <a:rPr lang="en-US" sz="2800" dirty="0" smtClean="0">
                <a:ea typeface="ＭＳ Ｐゴシック" pitchFamily="34" charset="-128"/>
              </a:rPr>
              <a:t>of the passage is _________</a:t>
            </a:r>
            <a:br>
              <a:rPr lang="en-US" sz="2800" dirty="0" smtClean="0">
                <a:ea typeface="ＭＳ Ｐゴシック" pitchFamily="34" charset="-128"/>
              </a:rPr>
            </a:br>
            <a:r>
              <a:rPr lang="en-US" sz="2800" dirty="0" smtClean="0">
                <a:ea typeface="ＭＳ Ｐゴシック" pitchFamily="34" charset="-128"/>
              </a:rPr>
              <a:t>The author</a:t>
            </a:r>
            <a:r>
              <a:rPr lang="en-US" altLang="en-US" sz="2800" dirty="0" smtClean="0">
                <a:ea typeface="ＭＳ Ｐゴシック" pitchFamily="34" charset="-128"/>
              </a:rPr>
              <a:t>’</a:t>
            </a:r>
            <a:r>
              <a:rPr lang="en-US" sz="2800" dirty="0" smtClean="0">
                <a:ea typeface="ＭＳ Ｐゴシック" pitchFamily="34" charset="-128"/>
              </a:rPr>
              <a:t>s ______________ relays the tone.</a:t>
            </a:r>
            <a:endParaRPr lang="en-US" sz="2800" b="1" dirty="0" smtClean="0">
              <a:ea typeface="ＭＳ Ｐゴシック" pitchFamily="34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752600"/>
            <a:ext cx="7162800" cy="4534348"/>
          </a:xfrm>
          <a:ln w="28575">
            <a:solidFill>
              <a:schemeClr val="accent3"/>
            </a:solidFill>
          </a:ln>
        </p:spPr>
        <p:txBody>
          <a:bodyPr rtlCol="0">
            <a:noAutofit/>
          </a:bodyPr>
          <a:lstStyle/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My</a:t>
            </a: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 annoying 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brother likes to </a:t>
            </a: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drive me crazy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.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There is no other who is that </a:t>
            </a: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lazy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.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He whines 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to Mom and Dad night and day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Until he eventually gets his way.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What is a sister to do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When </a:t>
            </a: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he screams 'til he's blue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?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There is no way to win,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For he gets </a:t>
            </a: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under your skin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.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He does his best to </a:t>
            </a: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kill all joy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.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Oh, how my brother does </a:t>
            </a: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annoy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!</a:t>
            </a:r>
          </a:p>
        </p:txBody>
      </p:sp>
      <p:pic>
        <p:nvPicPr>
          <p:cNvPr id="5" name="Picture 2" descr="http://www.clipartguide.com/_named_clipart_images/0511-1105-2715-2043_Cartoon_of_a_Spoiled_Little_Boy_Throwing_a_Fit_clipart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3048000"/>
            <a:ext cx="1924050" cy="282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59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clipartguide.com/_named_clipart_images/0511-1010-1220-4813_Cartoon_of_an_Annoying_Little_Sister_Dripping_Ice_Cream_on_Her_Big_Brother_clipart_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3200400"/>
            <a:ext cx="2363164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1" name="Title 2"/>
          <p:cNvSpPr>
            <a:spLocks noGrp="1"/>
          </p:cNvSpPr>
          <p:nvPr>
            <p:ph type="title"/>
          </p:nvPr>
        </p:nvSpPr>
        <p:spPr>
          <a:xfrm>
            <a:off x="688975" y="381000"/>
            <a:ext cx="7756525" cy="1258887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</a:rPr>
              <a:t>The </a:t>
            </a:r>
            <a:r>
              <a:rPr lang="en-US" sz="2800" b="1" dirty="0" smtClean="0">
                <a:ea typeface="ＭＳ Ｐゴシック" pitchFamily="34" charset="-128"/>
              </a:rPr>
              <a:t>TONE </a:t>
            </a:r>
            <a:r>
              <a:rPr lang="en-US" sz="2800" dirty="0" smtClean="0">
                <a:ea typeface="ＭＳ Ｐゴシック" pitchFamily="34" charset="-128"/>
              </a:rPr>
              <a:t>of the passage is </a:t>
            </a:r>
            <a:r>
              <a:rPr lang="en-US" sz="2800" b="1" dirty="0" smtClean="0">
                <a:solidFill>
                  <a:srgbClr val="9721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FRUSTRATED</a:t>
            </a:r>
            <a:r>
              <a:rPr lang="en-US" sz="2800" dirty="0" smtClean="0">
                <a:solidFill>
                  <a:srgbClr val="972109"/>
                </a:solidFill>
                <a:ea typeface="ＭＳ Ｐゴシック" pitchFamily="34" charset="-128"/>
              </a:rPr>
              <a:t/>
            </a:r>
            <a:br>
              <a:rPr lang="en-US" sz="2800" dirty="0" smtClean="0">
                <a:solidFill>
                  <a:srgbClr val="972109"/>
                </a:solidFill>
                <a:ea typeface="ＭＳ Ｐゴシック" pitchFamily="34" charset="-128"/>
              </a:rPr>
            </a:br>
            <a:r>
              <a:rPr lang="en-US" sz="2800" dirty="0" smtClean="0">
                <a:ea typeface="ＭＳ Ｐゴシック" pitchFamily="34" charset="-128"/>
              </a:rPr>
              <a:t>The author</a:t>
            </a:r>
            <a:r>
              <a:rPr lang="en-US" altLang="en-US" sz="2800" dirty="0" smtClean="0">
                <a:ea typeface="ＭＳ Ｐゴシック" pitchFamily="34" charset="-128"/>
              </a:rPr>
              <a:t>’</a:t>
            </a:r>
            <a:r>
              <a:rPr lang="en-US" sz="2800" dirty="0" smtClean="0">
                <a:ea typeface="ＭＳ Ｐゴシック" pitchFamily="34" charset="-128"/>
              </a:rPr>
              <a:t>s </a:t>
            </a:r>
            <a:r>
              <a:rPr lang="en-US" sz="2800" b="1" dirty="0" smtClean="0">
                <a:solidFill>
                  <a:srgbClr val="9721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DESCRIPTIONS</a:t>
            </a:r>
            <a:r>
              <a:rPr lang="en-US" sz="2800" dirty="0" smtClean="0">
                <a:ea typeface="ＭＳ Ｐゴシック" pitchFamily="34" charset="-128"/>
              </a:rPr>
              <a:t> relay the tone.</a:t>
            </a:r>
            <a:endParaRPr lang="en-US" sz="2800" b="1" dirty="0" smtClean="0">
              <a:ea typeface="ＭＳ Ｐゴシック" pitchFamily="34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637852"/>
            <a:ext cx="7315200" cy="4686748"/>
          </a:xfrm>
          <a:ln w="28575">
            <a:solidFill>
              <a:schemeClr val="accent3"/>
            </a:solidFill>
          </a:ln>
        </p:spPr>
        <p:txBody>
          <a:bodyPr rtlCol="0">
            <a:noAutofit/>
          </a:bodyPr>
          <a:lstStyle/>
          <a:p>
            <a:pPr marL="365760" indent="-36576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My</a:t>
            </a:r>
            <a:r>
              <a:rPr lang="en-US" sz="2500" b="1" dirty="0" smtClean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 </a:t>
            </a: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annoying 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brother likes to </a:t>
            </a: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drive me crazy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.</a:t>
            </a:r>
          </a:p>
          <a:p>
            <a:pPr marL="365760" indent="-36576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There is no other who is that </a:t>
            </a: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lazy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.</a:t>
            </a:r>
          </a:p>
          <a:p>
            <a:pPr marL="365760" indent="-36576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He whines 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to Mom and Dad night and day</a:t>
            </a:r>
          </a:p>
          <a:p>
            <a:pPr marL="365760" indent="-36576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Until he eventually gets his way.</a:t>
            </a:r>
          </a:p>
          <a:p>
            <a:pPr marL="365760" indent="-36576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What is a sister to do</a:t>
            </a:r>
          </a:p>
          <a:p>
            <a:pPr marL="365760" indent="-36576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When </a:t>
            </a: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he screams 'til he's blue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?</a:t>
            </a:r>
          </a:p>
          <a:p>
            <a:pPr marL="365760" indent="-36576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There is no way to win,</a:t>
            </a:r>
          </a:p>
          <a:p>
            <a:pPr marL="365760" indent="-36576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For he gets </a:t>
            </a: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under your skin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.</a:t>
            </a:r>
          </a:p>
          <a:p>
            <a:pPr marL="365760" indent="-36576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He does his best to </a:t>
            </a: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kill all joy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.</a:t>
            </a:r>
          </a:p>
          <a:p>
            <a:pPr marL="365760" indent="-36576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Oh, how my brother does </a:t>
            </a: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annoy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!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endParaRPr lang="en-US" sz="25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pic>
        <p:nvPicPr>
          <p:cNvPr id="5122" name="Picture 2" descr="http://www.clipartguide.com/_named_clipart_images/0511-1105-2715-2043_Cartoon_of_a_Spoiled_Little_Boy_Throwing_a_Fit_clipart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3181350"/>
            <a:ext cx="1924050" cy="282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74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1"/>
          <p:cNvSpPr>
            <a:spLocks noGrp="1"/>
          </p:cNvSpPr>
          <p:nvPr>
            <p:ph idx="1"/>
          </p:nvPr>
        </p:nvSpPr>
        <p:spPr>
          <a:xfrm>
            <a:off x="914400" y="1600200"/>
            <a:ext cx="7467600" cy="4610100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YOU </a:t>
            </a:r>
            <a:r>
              <a:rPr lang="en-US" sz="4000" b="1" u="sng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Try!</a:t>
            </a:r>
            <a:endParaRPr lang="en-US" sz="4000" b="1" u="sng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34" charset="-128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sz="2800" dirty="0" smtClean="0">
                <a:ea typeface="ＭＳ Ｐゴシック" pitchFamily="34" charset="-128"/>
              </a:rPr>
              <a:t>On the following slide identify the author</a:t>
            </a:r>
            <a:r>
              <a:rPr lang="en-US" altLang="en-US" sz="2800" dirty="0" smtClean="0">
                <a:ea typeface="ＭＳ Ｐゴシック" pitchFamily="34" charset="-128"/>
              </a:rPr>
              <a:t>’</a:t>
            </a:r>
            <a:r>
              <a:rPr lang="en-US" sz="2800" dirty="0" smtClean="0">
                <a:ea typeface="ＭＳ Ｐゴシック" pitchFamily="34" charset="-128"/>
              </a:rPr>
              <a:t>s tone and explain how you knew.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sz="3200" u="sng" dirty="0" smtClean="0">
                <a:solidFill>
                  <a:schemeClr val="accent1"/>
                </a:solidFill>
                <a:ea typeface="ＭＳ Ｐゴシック" pitchFamily="34" charset="-128"/>
              </a:rPr>
              <a:t>Remember:</a:t>
            </a:r>
            <a:r>
              <a:rPr lang="en-US" sz="3200" dirty="0" smtClean="0">
                <a:solidFill>
                  <a:schemeClr val="accent1"/>
                </a:solidFill>
                <a:ea typeface="ＭＳ Ｐゴシック" pitchFamily="34" charset="-128"/>
              </a:rPr>
              <a:t> 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Tone</a:t>
            </a:r>
            <a:r>
              <a:rPr lang="en-US" sz="3200" dirty="0" smtClean="0">
                <a:ea typeface="ＭＳ Ｐゴシック" pitchFamily="34" charset="-128"/>
              </a:rPr>
              <a:t> is determined by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 </a:t>
            </a:r>
            <a:r>
              <a:rPr lang="en-US" sz="3200" b="1" dirty="0" smtClean="0">
                <a:solidFill>
                  <a:srgbClr val="8736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DESCRIPTION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 </a:t>
            </a:r>
            <a:r>
              <a:rPr lang="en-US" sz="3200" dirty="0" smtClean="0">
                <a:ea typeface="ＭＳ Ｐゴシック" pitchFamily="34" charset="-128"/>
              </a:rPr>
              <a:t>or </a:t>
            </a:r>
            <a:r>
              <a:rPr lang="en-US" sz="3200" b="1" dirty="0" smtClean="0">
                <a:solidFill>
                  <a:srgbClr val="8736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DIALOGUE</a:t>
            </a:r>
          </a:p>
        </p:txBody>
      </p:sp>
    </p:spTree>
    <p:extLst>
      <p:ext uri="{BB962C8B-B14F-4D97-AF65-F5344CB8AC3E}">
        <p14:creationId xmlns:p14="http://schemas.microsoft.com/office/powerpoint/2010/main" val="61973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2"/>
          <p:cNvSpPr>
            <a:spLocks noGrp="1"/>
          </p:cNvSpPr>
          <p:nvPr>
            <p:ph type="title"/>
          </p:nvPr>
        </p:nvSpPr>
        <p:spPr>
          <a:xfrm>
            <a:off x="688975" y="265113"/>
            <a:ext cx="7756525" cy="12588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800" dirty="0" smtClean="0">
                <a:solidFill>
                  <a:schemeClr val="tx2"/>
                </a:solidFill>
                <a:ea typeface="ＭＳ Ｐゴシック" pitchFamily="34" charset="-128"/>
              </a:rPr>
              <a:t>The </a:t>
            </a:r>
            <a:r>
              <a:rPr lang="en-US" sz="2800" b="1" dirty="0" smtClean="0">
                <a:solidFill>
                  <a:schemeClr val="tx2"/>
                </a:solidFill>
                <a:ea typeface="ＭＳ Ｐゴシック" pitchFamily="34" charset="-128"/>
              </a:rPr>
              <a:t>TONE </a:t>
            </a:r>
            <a:r>
              <a:rPr lang="en-US" sz="2800" dirty="0" smtClean="0">
                <a:solidFill>
                  <a:schemeClr val="tx2"/>
                </a:solidFill>
                <a:ea typeface="ＭＳ Ｐゴシック" pitchFamily="34" charset="-128"/>
              </a:rPr>
              <a:t>of the passage is _____________</a:t>
            </a:r>
            <a:br>
              <a:rPr lang="en-US" sz="2800" dirty="0" smtClean="0">
                <a:solidFill>
                  <a:schemeClr val="tx2"/>
                </a:solidFill>
                <a:ea typeface="ＭＳ Ｐゴシック" pitchFamily="34" charset="-128"/>
              </a:rPr>
            </a:br>
            <a:r>
              <a:rPr lang="en-US" sz="2800" dirty="0" smtClean="0">
                <a:solidFill>
                  <a:schemeClr val="tx2"/>
                </a:solidFill>
                <a:ea typeface="ＭＳ Ｐゴシック" pitchFamily="34" charset="-128"/>
              </a:rPr>
              <a:t>The author</a:t>
            </a:r>
            <a:r>
              <a:rPr lang="en-US" altLang="en-US" sz="2800" dirty="0" smtClean="0">
                <a:solidFill>
                  <a:schemeClr val="tx2"/>
                </a:solidFill>
                <a:ea typeface="ＭＳ Ｐゴシック" pitchFamily="34" charset="-128"/>
              </a:rPr>
              <a:t>’</a:t>
            </a:r>
            <a:r>
              <a:rPr lang="en-US" sz="2800" dirty="0" smtClean="0">
                <a:solidFill>
                  <a:schemeClr val="tx2"/>
                </a:solidFill>
                <a:ea typeface="ＭＳ Ｐゴシック" pitchFamily="34" charset="-128"/>
              </a:rPr>
              <a:t>s _______________ relays the tone.</a:t>
            </a:r>
            <a:endParaRPr lang="en-US" sz="2800" b="1" dirty="0" smtClean="0">
              <a:solidFill>
                <a:schemeClr val="tx2"/>
              </a:solidFill>
              <a:ea typeface="ＭＳ Ｐゴシック" pitchFamily="34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71600" y="1524000"/>
            <a:ext cx="6449209" cy="4876800"/>
          </a:xfrm>
          <a:ln w="28575">
            <a:solidFill>
              <a:schemeClr val="accent1"/>
            </a:solidFill>
          </a:ln>
        </p:spPr>
        <p:txBody>
          <a:bodyPr rtlCol="0">
            <a:noAutofit/>
          </a:bodyPr>
          <a:lstStyle/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200" b="1" dirty="0" smtClean="0">
                <a:latin typeface="+mj-lt"/>
              </a:rPr>
              <a:t>There is no one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200" b="1" dirty="0" smtClean="0">
                <a:latin typeface="+mj-lt"/>
              </a:rPr>
              <a:t>That can be better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200" b="1" dirty="0" smtClean="0">
                <a:latin typeface="+mj-lt"/>
              </a:rPr>
              <a:t>Because you are brilliant.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200" b="1" dirty="0" smtClean="0">
                <a:latin typeface="+mj-lt"/>
              </a:rPr>
              <a:t>There is nothing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200" b="1" dirty="0" smtClean="0">
                <a:latin typeface="+mj-lt"/>
              </a:rPr>
              <a:t>That you cannot you do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200" b="1" dirty="0" smtClean="0">
                <a:latin typeface="+mj-lt"/>
              </a:rPr>
              <a:t>Because you are unbeatable.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200" b="1" dirty="0" smtClean="0">
                <a:latin typeface="+mj-lt"/>
              </a:rPr>
              <a:t>There is no place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200" b="1" dirty="0" smtClean="0">
                <a:latin typeface="+mj-lt"/>
              </a:rPr>
              <a:t>That you cannot go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200" b="1" dirty="0" smtClean="0">
                <a:latin typeface="+mj-lt"/>
              </a:rPr>
              <a:t>Because you are always welcomed.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200" b="1" dirty="0" smtClean="0">
                <a:latin typeface="+mj-lt"/>
              </a:rPr>
              <a:t>There is no person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200" b="1" dirty="0" smtClean="0">
                <a:latin typeface="+mj-lt"/>
              </a:rPr>
              <a:t>That can hold you back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200" b="1" dirty="0" smtClean="0">
                <a:latin typeface="+mj-lt"/>
              </a:rPr>
              <a:t>Because you are unstoppable</a:t>
            </a:r>
            <a:endParaRPr lang="en-US" sz="2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pic>
        <p:nvPicPr>
          <p:cNvPr id="4098" name="Picture 2" descr="http://www.garrison.k12.nd.us/giffey/files/2012/08/assignments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4" b="11906"/>
          <a:stretch/>
        </p:blipFill>
        <p:spPr bwMode="auto">
          <a:xfrm>
            <a:off x="530760" y="1752600"/>
            <a:ext cx="2136240" cy="184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hatscookingwithkids.com/wp-content/uploads/2011/02/KidMusclesClipart-300x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114550"/>
            <a:ext cx="201930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551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itle 2"/>
          <p:cNvSpPr>
            <a:spLocks noGrp="1"/>
          </p:cNvSpPr>
          <p:nvPr>
            <p:ph type="title"/>
          </p:nvPr>
        </p:nvSpPr>
        <p:spPr>
          <a:xfrm>
            <a:off x="688975" y="381000"/>
            <a:ext cx="7756525" cy="1258887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</a:rPr>
              <a:t>The </a:t>
            </a:r>
            <a:r>
              <a:rPr lang="en-US" sz="2800" b="1" dirty="0" smtClean="0">
                <a:ea typeface="ＭＳ Ｐゴシック" pitchFamily="34" charset="-128"/>
              </a:rPr>
              <a:t>TONE </a:t>
            </a:r>
            <a:r>
              <a:rPr lang="en-US" sz="2800" dirty="0" smtClean="0">
                <a:ea typeface="ＭＳ Ｐゴシック" pitchFamily="34" charset="-128"/>
              </a:rPr>
              <a:t>of the passage is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INSPIRING</a:t>
            </a:r>
            <a:r>
              <a:rPr lang="en-US" sz="2800" dirty="0" smtClean="0">
                <a:solidFill>
                  <a:srgbClr val="972109"/>
                </a:solidFill>
                <a:ea typeface="ＭＳ Ｐゴシック" pitchFamily="34" charset="-128"/>
              </a:rPr>
              <a:t/>
            </a:r>
            <a:br>
              <a:rPr lang="en-US" sz="2800" dirty="0" smtClean="0">
                <a:solidFill>
                  <a:srgbClr val="972109"/>
                </a:solidFill>
                <a:ea typeface="ＭＳ Ｐゴシック" pitchFamily="34" charset="-128"/>
              </a:rPr>
            </a:br>
            <a:r>
              <a:rPr lang="en-US" sz="2800" dirty="0" smtClean="0">
                <a:ea typeface="ＭＳ Ｐゴシック" pitchFamily="34" charset="-128"/>
              </a:rPr>
              <a:t>The author</a:t>
            </a:r>
            <a:r>
              <a:rPr lang="en-US" altLang="en-US" sz="2800" dirty="0" smtClean="0">
                <a:ea typeface="ＭＳ Ｐゴシック" pitchFamily="34" charset="-128"/>
              </a:rPr>
              <a:t>’</a:t>
            </a:r>
            <a:r>
              <a:rPr lang="en-US" sz="2800" dirty="0" smtClean="0">
                <a:ea typeface="ＭＳ Ｐゴシック" pitchFamily="34" charset="-128"/>
              </a:rPr>
              <a:t>s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DESCRIPTIONS</a:t>
            </a:r>
            <a:r>
              <a:rPr lang="en-US" sz="2800" dirty="0" smtClean="0">
                <a:ea typeface="ＭＳ Ｐゴシック" pitchFamily="34" charset="-128"/>
              </a:rPr>
              <a:t> relay the tone.</a:t>
            </a:r>
            <a:endParaRPr lang="en-US" sz="2800" b="1" dirty="0" smtClean="0">
              <a:ea typeface="ＭＳ Ｐゴシック" pitchFamily="34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05000" y="1676400"/>
            <a:ext cx="5638800" cy="4648200"/>
          </a:xfrm>
          <a:ln w="28575">
            <a:solidFill>
              <a:schemeClr val="accent1"/>
            </a:solidFill>
          </a:ln>
        </p:spPr>
        <p:txBody>
          <a:bodyPr rtlCol="0">
            <a:noAutofit/>
          </a:bodyPr>
          <a:lstStyle/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100" b="1" dirty="0" smtClean="0">
                <a:latin typeface="+mj-lt"/>
              </a:rPr>
              <a:t>There is no one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100" b="1" dirty="0" smtClean="0">
                <a:latin typeface="+mj-lt"/>
              </a:rPr>
              <a:t>That can be </a:t>
            </a:r>
            <a:r>
              <a:rPr lang="en-US" sz="2100" b="1" dirty="0" smtClean="0">
                <a:solidFill>
                  <a:srgbClr val="C00000"/>
                </a:solidFill>
                <a:latin typeface="+mj-lt"/>
              </a:rPr>
              <a:t>better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100" b="1" dirty="0" smtClean="0">
                <a:latin typeface="+mj-lt"/>
              </a:rPr>
              <a:t>Because you are </a:t>
            </a:r>
            <a:r>
              <a:rPr lang="en-US" sz="2100" b="1" dirty="0" smtClean="0">
                <a:solidFill>
                  <a:srgbClr val="C00000"/>
                </a:solidFill>
                <a:latin typeface="+mj-lt"/>
              </a:rPr>
              <a:t>brilliant</a:t>
            </a:r>
            <a:r>
              <a:rPr lang="en-US" sz="2100" b="1" dirty="0" smtClean="0">
                <a:latin typeface="+mj-lt"/>
              </a:rPr>
              <a:t>.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100" b="1" dirty="0" smtClean="0">
                <a:latin typeface="+mj-lt"/>
              </a:rPr>
              <a:t>There </a:t>
            </a:r>
            <a:r>
              <a:rPr lang="en-US" sz="2100" b="1" dirty="0" smtClean="0">
                <a:solidFill>
                  <a:srgbClr val="C00000"/>
                </a:solidFill>
                <a:latin typeface="+mj-lt"/>
              </a:rPr>
              <a:t>is nothing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100" b="1" dirty="0" smtClean="0">
                <a:solidFill>
                  <a:srgbClr val="C00000"/>
                </a:solidFill>
                <a:latin typeface="+mj-lt"/>
              </a:rPr>
              <a:t>That you cannot you do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100" b="1" dirty="0" smtClean="0">
                <a:latin typeface="+mj-lt"/>
              </a:rPr>
              <a:t>Because you are </a:t>
            </a:r>
            <a:r>
              <a:rPr lang="en-US" sz="2100" b="1" dirty="0" smtClean="0">
                <a:solidFill>
                  <a:srgbClr val="C00000"/>
                </a:solidFill>
                <a:latin typeface="+mj-lt"/>
              </a:rPr>
              <a:t>unbeatable</a:t>
            </a:r>
            <a:r>
              <a:rPr lang="en-US" sz="2100" b="1" dirty="0" smtClean="0">
                <a:latin typeface="+mj-lt"/>
              </a:rPr>
              <a:t>.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100" b="1" dirty="0" smtClean="0">
                <a:latin typeface="+mj-lt"/>
              </a:rPr>
              <a:t>There </a:t>
            </a:r>
            <a:r>
              <a:rPr lang="en-US" sz="2100" b="1" dirty="0" smtClean="0">
                <a:solidFill>
                  <a:srgbClr val="C00000"/>
                </a:solidFill>
                <a:latin typeface="+mj-lt"/>
              </a:rPr>
              <a:t>is no place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100" b="1" dirty="0" smtClean="0">
                <a:solidFill>
                  <a:srgbClr val="C00000"/>
                </a:solidFill>
                <a:latin typeface="+mj-lt"/>
              </a:rPr>
              <a:t>That you cannot go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100" b="1" dirty="0" smtClean="0">
                <a:latin typeface="+mj-lt"/>
              </a:rPr>
              <a:t>Because you are always </a:t>
            </a:r>
            <a:r>
              <a:rPr lang="en-US" sz="2100" b="1" dirty="0" smtClean="0">
                <a:solidFill>
                  <a:srgbClr val="C00000"/>
                </a:solidFill>
                <a:latin typeface="+mj-lt"/>
              </a:rPr>
              <a:t>welcomed</a:t>
            </a:r>
            <a:r>
              <a:rPr lang="en-US" sz="2100" b="1" dirty="0" smtClean="0">
                <a:latin typeface="+mj-lt"/>
              </a:rPr>
              <a:t>.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100" b="1" dirty="0" smtClean="0">
                <a:latin typeface="+mj-lt"/>
              </a:rPr>
              <a:t>There is </a:t>
            </a:r>
            <a:r>
              <a:rPr lang="en-US" sz="2100" b="1" dirty="0" smtClean="0">
                <a:solidFill>
                  <a:srgbClr val="C00000"/>
                </a:solidFill>
                <a:latin typeface="+mj-lt"/>
              </a:rPr>
              <a:t>no person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100" b="1" dirty="0" smtClean="0">
                <a:solidFill>
                  <a:srgbClr val="C00000"/>
                </a:solidFill>
                <a:latin typeface="+mj-lt"/>
              </a:rPr>
              <a:t>That can hold you back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2100" b="1" dirty="0" smtClean="0">
                <a:latin typeface="+mj-lt"/>
              </a:rPr>
              <a:t>Because you are </a:t>
            </a:r>
            <a:r>
              <a:rPr lang="en-US" sz="2100" b="1" dirty="0" smtClean="0">
                <a:solidFill>
                  <a:srgbClr val="C00000"/>
                </a:solidFill>
                <a:latin typeface="+mj-lt"/>
              </a:rPr>
              <a:t>unstoppable</a:t>
            </a:r>
            <a:endParaRPr lang="en-US" sz="21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4" name="Picture 2" descr="http://www.garrison.k12.nd.us/giffey/files/2012/08/assignments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4" b="11906"/>
          <a:stretch/>
        </p:blipFill>
        <p:spPr bwMode="auto">
          <a:xfrm>
            <a:off x="530760" y="1752600"/>
            <a:ext cx="2136240" cy="184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hatscookingwithkids.com/wp-content/uploads/2011/02/KidMusclesClipart-300x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114550"/>
            <a:ext cx="201930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42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971"/>
            <a:ext cx="8229600" cy="816429"/>
          </a:xfrm>
        </p:spPr>
        <p:txBody>
          <a:bodyPr>
            <a:normAutofit/>
          </a:bodyPr>
          <a:lstStyle/>
          <a:p>
            <a:r>
              <a:rPr lang="en-US" sz="35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assess Diction &amp; Tone</a:t>
            </a:r>
            <a:endParaRPr lang="en-US" sz="3500" b="1" u="sng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638800"/>
          </a:xfrm>
        </p:spPr>
        <p:txBody>
          <a:bodyPr>
            <a:noAutofit/>
          </a:bodyPr>
          <a:lstStyle/>
          <a:p>
            <a:pPr marL="582930" lvl="0" indent="-514350">
              <a:buFont typeface="+mj-lt"/>
              <a:buAutoNum type="arabicPeriod"/>
            </a:pPr>
            <a:r>
              <a:rPr lang="en-US" sz="2300" dirty="0">
                <a:solidFill>
                  <a:schemeClr val="accent2"/>
                </a:solidFill>
              </a:rPr>
              <a:t>Always use an </a:t>
            </a:r>
            <a:r>
              <a:rPr lang="en-US" sz="2300" b="1" dirty="0">
                <a:solidFill>
                  <a:schemeClr val="accent2"/>
                </a:solidFill>
              </a:rPr>
              <a:t>adjective</a:t>
            </a:r>
            <a:r>
              <a:rPr lang="en-US" sz="2300" dirty="0">
                <a:solidFill>
                  <a:schemeClr val="accent2"/>
                </a:solidFill>
              </a:rPr>
              <a:t> when describing both diction and tone. </a:t>
            </a:r>
            <a:r>
              <a:rPr lang="en-US" sz="2300" dirty="0" smtClean="0">
                <a:solidFill>
                  <a:schemeClr val="accent2"/>
                </a:solidFill>
              </a:rPr>
              <a:t/>
            </a:r>
            <a:br>
              <a:rPr lang="en-US" sz="2300" dirty="0" smtClean="0">
                <a:solidFill>
                  <a:schemeClr val="accent2"/>
                </a:solidFill>
              </a:rPr>
            </a:br>
            <a:endParaRPr lang="en-US" sz="2300" dirty="0">
              <a:solidFill>
                <a:schemeClr val="accent2"/>
              </a:solidFill>
            </a:endParaRPr>
          </a:p>
          <a:p>
            <a:pPr marL="582930" lvl="0" indent="-514350">
              <a:buFont typeface="+mj-lt"/>
              <a:buAutoNum type="arabicPeriod"/>
            </a:pPr>
            <a:r>
              <a:rPr lang="en-US" sz="2300" dirty="0">
                <a:solidFill>
                  <a:schemeClr val="accent2"/>
                </a:solidFill>
              </a:rPr>
              <a:t>Remember that the adjective you apply to the </a:t>
            </a:r>
            <a:r>
              <a:rPr lang="en-US" sz="2300" b="1" dirty="0">
                <a:solidFill>
                  <a:schemeClr val="accent2"/>
                </a:solidFill>
              </a:rPr>
              <a:t>tone </a:t>
            </a:r>
            <a:r>
              <a:rPr lang="en-US" sz="2300" dirty="0">
                <a:solidFill>
                  <a:schemeClr val="accent2"/>
                </a:solidFill>
              </a:rPr>
              <a:t>needs to be a word that can describe an </a:t>
            </a:r>
            <a:r>
              <a:rPr lang="en-US" sz="2300" b="1" dirty="0">
                <a:solidFill>
                  <a:schemeClr val="accent2"/>
                </a:solidFill>
              </a:rPr>
              <a:t>attitude</a:t>
            </a:r>
            <a:r>
              <a:rPr lang="en-US" sz="2300" dirty="0" smtClean="0">
                <a:solidFill>
                  <a:schemeClr val="accent2"/>
                </a:solidFill>
              </a:rPr>
              <a:t>.</a:t>
            </a:r>
            <a:br>
              <a:rPr lang="en-US" sz="2300" dirty="0" smtClean="0">
                <a:solidFill>
                  <a:schemeClr val="accent2"/>
                </a:solidFill>
              </a:rPr>
            </a:br>
            <a:endParaRPr lang="en-US" sz="2300" dirty="0">
              <a:solidFill>
                <a:schemeClr val="accent2"/>
              </a:solidFill>
            </a:endParaRPr>
          </a:p>
          <a:p>
            <a:pPr marL="582930" lvl="0" indent="-514350">
              <a:buFont typeface="+mj-lt"/>
              <a:buAutoNum type="arabicPeriod"/>
            </a:pPr>
            <a:r>
              <a:rPr lang="en-US" sz="2300" dirty="0">
                <a:solidFill>
                  <a:schemeClr val="accent2"/>
                </a:solidFill>
              </a:rPr>
              <a:t>When in doubt, use a formula such as this one</a:t>
            </a:r>
            <a:r>
              <a:rPr lang="en-US" sz="2300" dirty="0" smtClean="0">
                <a:solidFill>
                  <a:schemeClr val="accent2"/>
                </a:solidFill>
              </a:rPr>
              <a:t>:</a:t>
            </a:r>
            <a:br>
              <a:rPr lang="en-US" sz="2300" dirty="0" smtClean="0">
                <a:solidFill>
                  <a:schemeClr val="accent2"/>
                </a:solidFill>
              </a:rPr>
            </a:br>
            <a:endParaRPr lang="en-US" sz="2300" dirty="0" smtClean="0">
              <a:solidFill>
                <a:schemeClr val="accent2"/>
              </a:solidFill>
            </a:endParaRPr>
          </a:p>
          <a:p>
            <a:pPr lvl="1">
              <a:buFont typeface="Wingdings" pitchFamily="2" charset="2"/>
              <a:buChar char="ü"/>
            </a:pPr>
            <a:r>
              <a:rPr lang="en-US" sz="2300" b="1" dirty="0" smtClean="0">
                <a:solidFill>
                  <a:schemeClr val="accent2"/>
                </a:solidFill>
              </a:rPr>
              <a:t>“___ </a:t>
            </a:r>
            <a:r>
              <a:rPr lang="en-US" sz="2300" b="1" dirty="0">
                <a:solidFill>
                  <a:schemeClr val="accent2"/>
                </a:solidFill>
              </a:rPr>
              <a:t>diction contributes to the ___ tone</a:t>
            </a:r>
            <a:r>
              <a:rPr lang="en-US" sz="2300" b="1" dirty="0" smtClean="0">
                <a:solidFill>
                  <a:schemeClr val="accent2"/>
                </a:solidFill>
              </a:rPr>
              <a:t>.”</a:t>
            </a:r>
            <a:br>
              <a:rPr lang="en-US" sz="2300" b="1" dirty="0" smtClean="0">
                <a:solidFill>
                  <a:schemeClr val="accent2"/>
                </a:solidFill>
              </a:rPr>
            </a:br>
            <a:endParaRPr lang="en-US" sz="2300" dirty="0" smtClean="0">
              <a:solidFill>
                <a:schemeClr val="accent2"/>
              </a:solidFill>
            </a:endParaRPr>
          </a:p>
          <a:p>
            <a:pPr marL="365760" lvl="1" indent="0">
              <a:buNone/>
            </a:pPr>
            <a:r>
              <a:rPr lang="en-US" sz="2300" dirty="0" smtClean="0">
                <a:solidFill>
                  <a:schemeClr val="accent2"/>
                </a:solidFill>
              </a:rPr>
              <a:t>Or, in somewhat greater detail:</a:t>
            </a:r>
            <a:br>
              <a:rPr lang="en-US" sz="2300" dirty="0" smtClean="0">
                <a:solidFill>
                  <a:schemeClr val="accent2"/>
                </a:solidFill>
              </a:rPr>
            </a:br>
            <a:endParaRPr lang="en-US" sz="2300" dirty="0" smtClean="0">
              <a:solidFill>
                <a:schemeClr val="accent2"/>
              </a:solidFill>
            </a:endParaRPr>
          </a:p>
          <a:p>
            <a:pPr lvl="1">
              <a:buFont typeface="Wingdings" pitchFamily="2" charset="2"/>
              <a:buChar char="ü"/>
            </a:pPr>
            <a:r>
              <a:rPr lang="en-US" sz="2300" b="1" dirty="0" smtClean="0">
                <a:solidFill>
                  <a:schemeClr val="accent2"/>
                </a:solidFill>
              </a:rPr>
              <a:t>“</a:t>
            </a:r>
            <a:r>
              <a:rPr lang="en-US" sz="2300" b="1" dirty="0">
                <a:solidFill>
                  <a:schemeClr val="accent2"/>
                </a:solidFill>
              </a:rPr>
              <a:t>In </a:t>
            </a:r>
            <a:r>
              <a:rPr lang="en-US" sz="2300" dirty="0">
                <a:solidFill>
                  <a:schemeClr val="accent2"/>
                </a:solidFill>
              </a:rPr>
              <a:t>[</a:t>
            </a:r>
            <a:r>
              <a:rPr lang="en-US" sz="2300" i="1" dirty="0">
                <a:solidFill>
                  <a:schemeClr val="accent2"/>
                </a:solidFill>
              </a:rPr>
              <a:t>name of work</a:t>
            </a:r>
            <a:r>
              <a:rPr lang="en-US" sz="2300" dirty="0">
                <a:solidFill>
                  <a:schemeClr val="accent2"/>
                </a:solidFill>
              </a:rPr>
              <a:t>]</a:t>
            </a:r>
            <a:r>
              <a:rPr lang="en-US" sz="2300" b="1" dirty="0">
                <a:solidFill>
                  <a:schemeClr val="accent2"/>
                </a:solidFill>
              </a:rPr>
              <a:t>, </a:t>
            </a:r>
            <a:r>
              <a:rPr lang="en-US" sz="2300" dirty="0">
                <a:solidFill>
                  <a:schemeClr val="accent2"/>
                </a:solidFill>
              </a:rPr>
              <a:t>[</a:t>
            </a:r>
            <a:r>
              <a:rPr lang="en-US" sz="2300" i="1" dirty="0">
                <a:solidFill>
                  <a:schemeClr val="accent2"/>
                </a:solidFill>
              </a:rPr>
              <a:t>author</a:t>
            </a:r>
            <a:r>
              <a:rPr lang="en-US" sz="2300" dirty="0">
                <a:solidFill>
                  <a:schemeClr val="accent2"/>
                </a:solidFill>
              </a:rPr>
              <a:t>] </a:t>
            </a:r>
            <a:r>
              <a:rPr lang="en-US" sz="2300" b="1" dirty="0">
                <a:solidFill>
                  <a:schemeClr val="accent2"/>
                </a:solidFill>
              </a:rPr>
              <a:t>writes in a </a:t>
            </a:r>
            <a:r>
              <a:rPr lang="en-US" sz="2300" dirty="0" smtClean="0">
                <a:solidFill>
                  <a:schemeClr val="accent2"/>
                </a:solidFill>
              </a:rPr>
              <a:t>[</a:t>
            </a:r>
            <a:r>
              <a:rPr lang="en-US" sz="2300" i="1" dirty="0">
                <a:solidFill>
                  <a:schemeClr val="accent2"/>
                </a:solidFill>
              </a:rPr>
              <a:t>level of formality</a:t>
            </a:r>
            <a:r>
              <a:rPr lang="en-US" sz="2300" dirty="0">
                <a:solidFill>
                  <a:schemeClr val="accent2"/>
                </a:solidFill>
              </a:rPr>
              <a:t>] </a:t>
            </a:r>
            <a:r>
              <a:rPr lang="en-US" sz="2300" b="1" dirty="0">
                <a:solidFill>
                  <a:schemeClr val="accent2"/>
                </a:solidFill>
              </a:rPr>
              <a:t>style.  </a:t>
            </a:r>
            <a:r>
              <a:rPr lang="en-US" sz="2300" b="1" dirty="0" smtClean="0">
                <a:solidFill>
                  <a:schemeClr val="accent2"/>
                </a:solidFill>
              </a:rPr>
              <a:t>Their </a:t>
            </a:r>
            <a:r>
              <a:rPr lang="en-US" sz="2300" b="1" dirty="0">
                <a:solidFill>
                  <a:schemeClr val="accent2"/>
                </a:solidFill>
              </a:rPr>
              <a:t>use of </a:t>
            </a:r>
            <a:r>
              <a:rPr lang="en-US" sz="2300" dirty="0" smtClean="0">
                <a:solidFill>
                  <a:schemeClr val="accent2"/>
                </a:solidFill>
              </a:rPr>
              <a:t>[</a:t>
            </a:r>
            <a:r>
              <a:rPr lang="en-US" sz="2300" i="1" dirty="0" smtClean="0">
                <a:solidFill>
                  <a:schemeClr val="accent2"/>
                </a:solidFill>
              </a:rPr>
              <a:t>description</a:t>
            </a:r>
            <a:r>
              <a:rPr lang="en-US" sz="2300" dirty="0" smtClean="0">
                <a:solidFill>
                  <a:schemeClr val="accent2"/>
                </a:solidFill>
              </a:rPr>
              <a:t>]</a:t>
            </a:r>
            <a:r>
              <a:rPr lang="en-US" sz="2300" b="1" dirty="0" smtClean="0">
                <a:solidFill>
                  <a:schemeClr val="accent2"/>
                </a:solidFill>
              </a:rPr>
              <a:t> </a:t>
            </a:r>
            <a:r>
              <a:rPr lang="en-US" sz="2300" b="1" dirty="0">
                <a:solidFill>
                  <a:schemeClr val="accent2"/>
                </a:solidFill>
              </a:rPr>
              <a:t>and </a:t>
            </a:r>
            <a:r>
              <a:rPr lang="en-US" sz="2300" dirty="0">
                <a:solidFill>
                  <a:schemeClr val="accent2"/>
                </a:solidFill>
              </a:rPr>
              <a:t>[</a:t>
            </a:r>
            <a:r>
              <a:rPr lang="en-US" sz="2300" i="1" dirty="0">
                <a:solidFill>
                  <a:schemeClr val="accent2"/>
                </a:solidFill>
              </a:rPr>
              <a:t>level of </a:t>
            </a:r>
            <a:r>
              <a:rPr lang="en-US" sz="2300" i="1" dirty="0" smtClean="0">
                <a:solidFill>
                  <a:schemeClr val="accent2"/>
                </a:solidFill>
              </a:rPr>
              <a:t>formality</a:t>
            </a:r>
            <a:r>
              <a:rPr lang="en-US" sz="2300" dirty="0" smtClean="0">
                <a:solidFill>
                  <a:schemeClr val="accent2"/>
                </a:solidFill>
              </a:rPr>
              <a:t>] </a:t>
            </a:r>
            <a:r>
              <a:rPr lang="en-US" sz="2300" b="1" dirty="0">
                <a:solidFill>
                  <a:schemeClr val="accent2"/>
                </a:solidFill>
              </a:rPr>
              <a:t>language </a:t>
            </a:r>
            <a:r>
              <a:rPr lang="en-US" sz="2300" dirty="0">
                <a:solidFill>
                  <a:schemeClr val="accent2"/>
                </a:solidFill>
              </a:rPr>
              <a:t>[</a:t>
            </a:r>
            <a:r>
              <a:rPr lang="en-US" sz="2300" i="1" dirty="0">
                <a:solidFill>
                  <a:schemeClr val="accent2"/>
                </a:solidFill>
              </a:rPr>
              <a:t>achieves this specific purpose</a:t>
            </a:r>
            <a:r>
              <a:rPr lang="en-US" sz="2300" dirty="0">
                <a:solidFill>
                  <a:schemeClr val="accent2"/>
                </a:solidFill>
              </a:rPr>
              <a:t>].”</a:t>
            </a:r>
          </a:p>
          <a:p>
            <a:pPr marL="457200" indent="-457200">
              <a:buFont typeface="+mj-lt"/>
              <a:buAutoNum type="arabicPeriod"/>
            </a:pPr>
            <a:endParaRPr lang="en-US" sz="25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51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934200" cy="1143000"/>
          </a:xfr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OWN:</a:t>
            </a:r>
            <a:r>
              <a:rPr lang="en-US" b="1" u="sn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u="sn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u="sn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Lightning Thief Chapter 17</a:t>
            </a:r>
            <a:endParaRPr lang="en-US" b="1" u="sng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  <a:ln w="38100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Using Chapter 17, write </a:t>
            </a:r>
            <a:r>
              <a:rPr lang="en-US" b="1" u="sng" dirty="0" smtClean="0">
                <a:solidFill>
                  <a:schemeClr val="tx2"/>
                </a:solidFill>
              </a:rPr>
              <a:t>3 specific statements </a:t>
            </a:r>
            <a:r>
              <a:rPr lang="en-US" b="1" dirty="0" smtClean="0">
                <a:solidFill>
                  <a:schemeClr val="tx2"/>
                </a:solidFill>
              </a:rPr>
              <a:t>about the Diction &amp; Tone of the chapter.</a:t>
            </a:r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endParaRPr lang="en-US" dirty="0" smtClean="0">
              <a:solidFill>
                <a:schemeClr val="tx2"/>
              </a:solidFill>
            </a:endParaRPr>
          </a:p>
          <a:p>
            <a:r>
              <a:rPr lang="en-US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this formula:</a:t>
            </a:r>
          </a:p>
          <a:p>
            <a:pPr lvl="1"/>
            <a:r>
              <a:rPr lang="en-US" b="1" dirty="0">
                <a:solidFill>
                  <a:schemeClr val="accent2"/>
                </a:solidFill>
              </a:rPr>
              <a:t>“In </a:t>
            </a:r>
            <a:r>
              <a:rPr lang="en-US" dirty="0">
                <a:solidFill>
                  <a:schemeClr val="accent2"/>
                </a:solidFill>
              </a:rPr>
              <a:t>[</a:t>
            </a:r>
            <a:r>
              <a:rPr lang="en-US" i="1" dirty="0">
                <a:solidFill>
                  <a:schemeClr val="accent2"/>
                </a:solidFill>
              </a:rPr>
              <a:t>name of work</a:t>
            </a:r>
            <a:r>
              <a:rPr lang="en-US" dirty="0">
                <a:solidFill>
                  <a:schemeClr val="accent2"/>
                </a:solidFill>
              </a:rPr>
              <a:t>]</a:t>
            </a:r>
            <a:r>
              <a:rPr lang="en-US" b="1" dirty="0">
                <a:solidFill>
                  <a:schemeClr val="accent2"/>
                </a:solidFill>
              </a:rPr>
              <a:t>, </a:t>
            </a:r>
            <a:r>
              <a:rPr lang="en-US" dirty="0">
                <a:solidFill>
                  <a:schemeClr val="accent2"/>
                </a:solidFill>
              </a:rPr>
              <a:t>[</a:t>
            </a:r>
            <a:r>
              <a:rPr lang="en-US" i="1" dirty="0">
                <a:solidFill>
                  <a:schemeClr val="accent2"/>
                </a:solidFill>
              </a:rPr>
              <a:t>author</a:t>
            </a:r>
            <a:r>
              <a:rPr lang="en-US" dirty="0">
                <a:solidFill>
                  <a:schemeClr val="accent2"/>
                </a:solidFill>
              </a:rPr>
              <a:t>] </a:t>
            </a:r>
            <a:r>
              <a:rPr lang="en-US" b="1" dirty="0">
                <a:solidFill>
                  <a:schemeClr val="accent2"/>
                </a:solidFill>
              </a:rPr>
              <a:t>writes in a </a:t>
            </a:r>
            <a:r>
              <a:rPr lang="en-US" dirty="0">
                <a:solidFill>
                  <a:schemeClr val="accent2"/>
                </a:solidFill>
              </a:rPr>
              <a:t>[</a:t>
            </a:r>
            <a:r>
              <a:rPr lang="en-US" i="1" dirty="0">
                <a:solidFill>
                  <a:schemeClr val="accent2"/>
                </a:solidFill>
              </a:rPr>
              <a:t>level of formality – Formal, Informal, Neutral?</a:t>
            </a:r>
            <a:r>
              <a:rPr lang="en-US" dirty="0">
                <a:solidFill>
                  <a:schemeClr val="accent2"/>
                </a:solidFill>
              </a:rPr>
              <a:t>] </a:t>
            </a:r>
            <a:r>
              <a:rPr lang="en-US" b="1" dirty="0">
                <a:solidFill>
                  <a:schemeClr val="accent2"/>
                </a:solidFill>
              </a:rPr>
              <a:t>style.  Their use of </a:t>
            </a:r>
            <a:r>
              <a:rPr lang="en-US" dirty="0">
                <a:solidFill>
                  <a:schemeClr val="accent2"/>
                </a:solidFill>
              </a:rPr>
              <a:t>[</a:t>
            </a:r>
            <a:r>
              <a:rPr lang="en-US" i="1" dirty="0">
                <a:solidFill>
                  <a:schemeClr val="accent2"/>
                </a:solidFill>
              </a:rPr>
              <a:t>select an </a:t>
            </a:r>
            <a:r>
              <a:rPr lang="en-US" i="1" dirty="0" smtClean="0">
                <a:solidFill>
                  <a:schemeClr val="accent2"/>
                </a:solidFill>
              </a:rPr>
              <a:t>adjective from </a:t>
            </a:r>
            <a:r>
              <a:rPr lang="en-US" i="1" smtClean="0">
                <a:solidFill>
                  <a:schemeClr val="accent2"/>
                </a:solidFill>
              </a:rPr>
              <a:t>the passage</a:t>
            </a:r>
            <a:r>
              <a:rPr lang="en-US" smtClean="0">
                <a:solidFill>
                  <a:schemeClr val="accent2"/>
                </a:solidFill>
              </a:rPr>
              <a:t>]</a:t>
            </a:r>
            <a:r>
              <a:rPr lang="en-US" b="1" smtClean="0">
                <a:solidFill>
                  <a:schemeClr val="accent2"/>
                </a:solidFill>
              </a:rPr>
              <a:t> </a:t>
            </a:r>
            <a:r>
              <a:rPr lang="en-US" b="1" dirty="0">
                <a:solidFill>
                  <a:schemeClr val="accent2"/>
                </a:solidFill>
              </a:rPr>
              <a:t>and </a:t>
            </a:r>
            <a:r>
              <a:rPr lang="en-US" dirty="0">
                <a:solidFill>
                  <a:schemeClr val="accent2"/>
                </a:solidFill>
              </a:rPr>
              <a:t>[</a:t>
            </a:r>
            <a:r>
              <a:rPr lang="en-US" i="1" dirty="0">
                <a:solidFill>
                  <a:schemeClr val="accent2"/>
                </a:solidFill>
              </a:rPr>
              <a:t>recopy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i="1" dirty="0">
                <a:solidFill>
                  <a:schemeClr val="accent2"/>
                </a:solidFill>
              </a:rPr>
              <a:t>level of formality</a:t>
            </a:r>
            <a:r>
              <a:rPr lang="en-US" dirty="0">
                <a:solidFill>
                  <a:schemeClr val="accent2"/>
                </a:solidFill>
              </a:rPr>
              <a:t>] </a:t>
            </a:r>
            <a:r>
              <a:rPr lang="en-US" b="1" dirty="0">
                <a:solidFill>
                  <a:schemeClr val="accent2"/>
                </a:solidFill>
              </a:rPr>
              <a:t>language creates a </a:t>
            </a:r>
            <a:r>
              <a:rPr lang="en-US" i="1" dirty="0">
                <a:solidFill>
                  <a:schemeClr val="accent2"/>
                </a:solidFill>
              </a:rPr>
              <a:t>[what kind of TONE] </a:t>
            </a:r>
            <a:r>
              <a:rPr lang="en-US" b="1" dirty="0">
                <a:solidFill>
                  <a:schemeClr val="accent2"/>
                </a:solidFill>
              </a:rPr>
              <a:t>tone</a:t>
            </a:r>
            <a:r>
              <a:rPr lang="en-US" i="1" dirty="0">
                <a:solidFill>
                  <a:schemeClr val="accent2"/>
                </a:solidFill>
              </a:rPr>
              <a:t>.”</a:t>
            </a:r>
            <a:r>
              <a:rPr lang="en-US" b="1" i="1" dirty="0">
                <a:solidFill>
                  <a:schemeClr val="accent2"/>
                </a:solidFill>
              </a:rPr>
              <a:t> </a:t>
            </a:r>
            <a:endParaRPr lang="en-US" sz="2000" dirty="0">
              <a:solidFill>
                <a:schemeClr val="accent2"/>
              </a:solidFill>
            </a:endParaRP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203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228600"/>
            <a:ext cx="4572000" cy="1143000"/>
          </a:xfrm>
          <a:solidFill>
            <a:schemeClr val="bg1"/>
          </a:solidFill>
          <a:ln w="38100">
            <a:solidFill>
              <a:schemeClr val="tx2"/>
            </a:solidFill>
          </a:ln>
        </p:spPr>
        <p:txBody>
          <a:bodyPr/>
          <a:lstStyle/>
          <a:p>
            <a:r>
              <a:rPr lang="en-US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en-US" b="1" u="sng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  <a:solidFill>
            <a:schemeClr val="bg1"/>
          </a:solidFill>
          <a:ln w="57150">
            <a:solidFill>
              <a:schemeClr val="tx2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Finish Reading Chapter 17 in </a:t>
            </a:r>
            <a:r>
              <a:rPr lang="en-US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Lightning Thief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img2.wikia.nocookie.net/__cb20120426104001/olympians/images/f/f8/The_Lightning_Thief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667000"/>
            <a:ext cx="228877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36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TONE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685799" y="1941513"/>
            <a:ext cx="7851775" cy="4535487"/>
          </a:xfrm>
        </p:spPr>
        <p:txBody>
          <a:bodyPr>
            <a:normAutofit lnSpcReduction="10000"/>
          </a:bodyPr>
          <a:lstStyle/>
          <a:p>
            <a:pPr marL="173038" indent="-173038" eaLnBrk="1" hangingPunct="1">
              <a:buFont typeface="Wingdings" pitchFamily="2" charset="2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marL="173038" indent="-173038" eaLnBrk="1" hangingPunct="1">
              <a:buFont typeface="Wingdings" pitchFamily="2" charset="2"/>
              <a:buNone/>
            </a:pPr>
            <a:r>
              <a:rPr lang="en-US" sz="3200" b="1" dirty="0" smtClean="0">
                <a:solidFill>
                  <a:schemeClr val="tx2"/>
                </a:solidFill>
                <a:ea typeface="ＭＳ Ｐゴシック" pitchFamily="34" charset="-128"/>
              </a:rPr>
              <a:t>Tone</a:t>
            </a:r>
            <a:r>
              <a:rPr lang="en-US" sz="3200" b="1" dirty="0" smtClean="0">
                <a:ea typeface="ＭＳ Ｐゴシック" pitchFamily="34" charset="-128"/>
              </a:rPr>
              <a:t> is the </a:t>
            </a:r>
            <a:r>
              <a:rPr lang="en-US" sz="32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AUTHOR</a:t>
            </a:r>
            <a:r>
              <a:rPr lang="en-US" altLang="en-US" sz="32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ＭＳ Ｐゴシック" pitchFamily="34" charset="-128"/>
              </a:rPr>
              <a:t>’</a:t>
            </a:r>
            <a:r>
              <a:rPr lang="en-US" altLang="ja-JP" sz="32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S</a:t>
            </a:r>
            <a:r>
              <a:rPr lang="en-US" altLang="ja-JP" sz="3200" b="1" dirty="0" smtClean="0">
                <a:ea typeface="ＭＳ Ｐゴシック" pitchFamily="34" charset="-128"/>
              </a:rPr>
              <a:t> attitude towards the audience, the subject, or the character</a:t>
            </a:r>
            <a:r>
              <a:rPr lang="en-US" altLang="ja-JP" b="1" dirty="0" smtClean="0">
                <a:ea typeface="ＭＳ Ｐゴシック" pitchFamily="34" charset="-128"/>
              </a:rPr>
              <a:t>.</a:t>
            </a:r>
          </a:p>
          <a:p>
            <a:pPr marL="173038" indent="-173038" eaLnBrk="1" hangingPunct="1">
              <a:buFont typeface="Wingdings" pitchFamily="2" charset="2"/>
              <a:buNone/>
            </a:pPr>
            <a:endParaRPr lang="en-US" b="1" dirty="0" smtClean="0">
              <a:ea typeface="ＭＳ Ｐゴシック" pitchFamily="34" charset="-128"/>
            </a:endParaRPr>
          </a:p>
          <a:p>
            <a:pPr marL="173038" indent="-173038" eaLnBrk="1" hangingPunct="1">
              <a:buFont typeface="Wingdings" pitchFamily="2" charset="2"/>
              <a:buNone/>
            </a:pPr>
            <a:r>
              <a:rPr lang="en-US" b="1" dirty="0" smtClean="0">
                <a:ea typeface="ＭＳ Ｐゴシック" pitchFamily="34" charset="-128"/>
              </a:rPr>
              <a:t>*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Tone is shown through</a:t>
            </a:r>
          </a:p>
          <a:p>
            <a:pPr marL="880110" lvl="1" indent="-514350" eaLnBrk="1" hangingPunct="1">
              <a:buFont typeface="+mj-lt"/>
              <a:buAutoNum type="arabicPeriod"/>
            </a:pPr>
            <a:r>
              <a:rPr lang="en-US" sz="3200" b="1" dirty="0" smtClean="0">
                <a:ea typeface="ＭＳ Ｐゴシック" pitchFamily="34" charset="-128"/>
              </a:rPr>
              <a:t>Dialogue - talking</a:t>
            </a:r>
          </a:p>
          <a:p>
            <a:pPr marL="880110" lvl="1" indent="-514350" eaLnBrk="1" hangingPunct="1">
              <a:buFont typeface="+mj-lt"/>
              <a:buAutoNum type="arabicPeriod"/>
            </a:pPr>
            <a:r>
              <a:rPr lang="en-US" sz="3200" b="1" dirty="0" smtClean="0">
                <a:ea typeface="ＭＳ Ｐゴシック" pitchFamily="34" charset="-128"/>
              </a:rPr>
              <a:t>Descriptions – author</a:t>
            </a:r>
            <a:r>
              <a:rPr lang="en-US" altLang="en-US" sz="3200" b="1" dirty="0" smtClean="0">
                <a:ea typeface="ＭＳ Ｐゴシック" pitchFamily="34" charset="-128"/>
              </a:rPr>
              <a:t>’</a:t>
            </a:r>
            <a:r>
              <a:rPr lang="en-US" sz="3200" b="1" dirty="0" smtClean="0">
                <a:ea typeface="ＭＳ Ｐゴシック" pitchFamily="34" charset="-128"/>
              </a:rPr>
              <a:t>s</a:t>
            </a:r>
            <a:r>
              <a:rPr lang="en-US" sz="3200" b="1" dirty="0" smtClean="0">
                <a:solidFill>
                  <a:schemeClr val="accent1"/>
                </a:solidFill>
                <a:ea typeface="ＭＳ Ｐゴシック" pitchFamily="34" charset="-128"/>
              </a:rPr>
              <a:t> </a:t>
            </a:r>
            <a:r>
              <a:rPr lang="en-US" sz="32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DICTION</a:t>
            </a:r>
            <a:r>
              <a:rPr lang="en-US" sz="3200" b="1" dirty="0" smtClean="0">
                <a:solidFill>
                  <a:schemeClr val="accent1"/>
                </a:solidFill>
                <a:ea typeface="ＭＳ Ｐゴシック" pitchFamily="34" charset="-128"/>
              </a:rPr>
              <a:t>  </a:t>
            </a:r>
            <a:r>
              <a:rPr lang="en-US" sz="3200" b="1" dirty="0" smtClean="0">
                <a:ea typeface="ＭＳ Ｐゴシック" pitchFamily="34" charset="-128"/>
              </a:rPr>
              <a:t>[word choice]</a:t>
            </a:r>
          </a:p>
        </p:txBody>
      </p:sp>
      <p:pic>
        <p:nvPicPr>
          <p:cNvPr id="10242" name="Picture 2" descr="https://encrypted-tbn2.gstatic.com/images?q=tbn:ANd9GcT37LH6aynFUDOnLIzuQ_EARLHfsH86bTDJBrju6ehk-HQLBdzrW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76200"/>
            <a:ext cx="2514600" cy="2152416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content.mycutegraphics.com/graphics/book/book-pi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333750"/>
            <a:ext cx="2898775" cy="1338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4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Words that describe TONE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3877815"/>
          </a:xfrm>
          <a:ln>
            <a:miter lim="800000"/>
            <a:headEnd/>
            <a:tailEnd/>
          </a:ln>
        </p:spPr>
        <p:txBody>
          <a:bodyPr numCol="3" rtlCol="0">
            <a:normAutofit/>
          </a:bodyPr>
          <a:lstStyle/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Amused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Angry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Cheerful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Critical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Clear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Formal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Gloomy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Humorous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Informal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Ironic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Light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Matter-of-fact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Mocking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Resigned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Optimistic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Pessimistic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Playful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Pompous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Sad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Serious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Sincere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Suspicious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Quizzical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/>
                </a:solidFill>
                <a:ea typeface="+mn-ea"/>
              </a:rPr>
              <a:t>Witty</a:t>
            </a:r>
          </a:p>
        </p:txBody>
      </p:sp>
    </p:spTree>
    <p:extLst>
      <p:ext uri="{BB962C8B-B14F-4D97-AF65-F5344CB8AC3E}">
        <p14:creationId xmlns:p14="http://schemas.microsoft.com/office/powerpoint/2010/main" val="211070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itle 2"/>
          <p:cNvSpPr>
            <a:spLocks noGrp="1"/>
          </p:cNvSpPr>
          <p:nvPr>
            <p:ph type="title"/>
          </p:nvPr>
        </p:nvSpPr>
        <p:spPr>
          <a:xfrm>
            <a:off x="2133600" y="914400"/>
            <a:ext cx="41148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5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TONE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2179637"/>
            <a:ext cx="8153400" cy="4373563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500" b="1" u="sng" dirty="0" smtClean="0">
                <a:solidFill>
                  <a:schemeClr val="accent2"/>
                </a:solidFill>
                <a:latin typeface="+mj-lt"/>
              </a:rPr>
              <a:t>FOR EXAMPLE:</a:t>
            </a:r>
            <a:br>
              <a:rPr lang="en-US" sz="2500" b="1" u="sng" dirty="0" smtClean="0">
                <a:solidFill>
                  <a:schemeClr val="accent2"/>
                </a:solidFill>
                <a:latin typeface="+mj-lt"/>
              </a:rPr>
            </a:br>
            <a:endParaRPr lang="en-US" sz="2500" b="1" u="sng" dirty="0" smtClean="0">
              <a:solidFill>
                <a:schemeClr val="accent2"/>
              </a:solidFill>
              <a:latin typeface="+mj-lt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500" b="1" dirty="0" smtClean="0">
                <a:latin typeface="+mj-lt"/>
              </a:rPr>
              <a:t>He approached the task with </a:t>
            </a:r>
            <a:r>
              <a:rPr lang="en-US" sz="2500" b="1" dirty="0" smtClean="0">
                <a:solidFill>
                  <a:srgbClr val="972109"/>
                </a:solidFill>
                <a:latin typeface="+mj-lt"/>
              </a:rPr>
              <a:t>sheer determination</a:t>
            </a:r>
            <a:r>
              <a:rPr lang="en-US" sz="2500" b="1" dirty="0" smtClean="0">
                <a:latin typeface="+mj-lt"/>
              </a:rPr>
              <a:t>. He had studied his plans </a:t>
            </a:r>
            <a:r>
              <a:rPr lang="en-US" sz="2500" b="1" dirty="0" smtClean="0">
                <a:solidFill>
                  <a:srgbClr val="972109"/>
                </a:solidFill>
                <a:latin typeface="+mj-lt"/>
              </a:rPr>
              <a:t>carefully</a:t>
            </a:r>
            <a:r>
              <a:rPr lang="en-US" sz="2500" b="1" dirty="0" smtClean="0">
                <a:latin typeface="+mj-lt"/>
              </a:rPr>
              <a:t>, spent hours </a:t>
            </a:r>
            <a:r>
              <a:rPr lang="en-US" sz="2500" b="1" dirty="0" smtClean="0">
                <a:solidFill>
                  <a:srgbClr val="972109"/>
                </a:solidFill>
                <a:latin typeface="+mj-lt"/>
              </a:rPr>
              <a:t>preparing</a:t>
            </a:r>
            <a:r>
              <a:rPr lang="en-US" sz="2500" b="1" dirty="0" smtClean="0">
                <a:latin typeface="+mj-lt"/>
              </a:rPr>
              <a:t> and was sure of his approach. The hours he spent </a:t>
            </a:r>
            <a:r>
              <a:rPr lang="en-US" sz="2500" b="1" dirty="0" smtClean="0">
                <a:solidFill>
                  <a:srgbClr val="972109"/>
                </a:solidFill>
                <a:latin typeface="+mj-lt"/>
              </a:rPr>
              <a:t>practicing</a:t>
            </a:r>
            <a:r>
              <a:rPr lang="en-US" sz="2500" b="1" dirty="0" smtClean="0">
                <a:latin typeface="+mj-lt"/>
              </a:rPr>
              <a:t> were </a:t>
            </a:r>
            <a:r>
              <a:rPr lang="en-US" sz="2500" b="1" dirty="0" smtClean="0">
                <a:solidFill>
                  <a:srgbClr val="972109"/>
                </a:solidFill>
                <a:latin typeface="+mj-lt"/>
              </a:rPr>
              <a:t>grueling </a:t>
            </a:r>
            <a:r>
              <a:rPr lang="en-US" sz="2500" b="1" dirty="0" smtClean="0">
                <a:latin typeface="+mj-lt"/>
              </a:rPr>
              <a:t>and </a:t>
            </a:r>
            <a:r>
              <a:rPr lang="en-US" sz="2500" b="1" dirty="0" smtClean="0">
                <a:solidFill>
                  <a:srgbClr val="972109"/>
                </a:solidFill>
                <a:latin typeface="+mj-lt"/>
              </a:rPr>
              <a:t>exhausting</a:t>
            </a:r>
            <a:r>
              <a:rPr lang="en-US" sz="2500" b="1" dirty="0" smtClean="0">
                <a:latin typeface="+mj-lt"/>
              </a:rPr>
              <a:t> but he was </a:t>
            </a:r>
            <a:r>
              <a:rPr lang="en-US" sz="2500" b="1" dirty="0" smtClean="0">
                <a:solidFill>
                  <a:srgbClr val="972109"/>
                </a:solidFill>
                <a:latin typeface="+mj-lt"/>
              </a:rPr>
              <a:t>ready</a:t>
            </a:r>
            <a:r>
              <a:rPr lang="en-US" sz="2500" b="1" dirty="0" smtClean="0">
                <a:latin typeface="+mj-lt"/>
              </a:rPr>
              <a:t>. This was the year he would win the pie eating contest at school.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700" dirty="0" smtClean="0">
              <a:latin typeface="+mj-lt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700" b="1" dirty="0" smtClean="0">
                <a:solidFill>
                  <a:srgbClr val="877F6C"/>
                </a:solidFill>
                <a:latin typeface="+mj-lt"/>
              </a:rPr>
              <a:t>According to the author</a:t>
            </a:r>
            <a:r>
              <a:rPr lang="en-US" altLang="en-US" sz="2700" b="1" dirty="0" smtClean="0">
                <a:solidFill>
                  <a:srgbClr val="877F6C"/>
                </a:solidFill>
                <a:latin typeface="+mj-lt"/>
              </a:rPr>
              <a:t>’</a:t>
            </a:r>
            <a:r>
              <a:rPr lang="en-US" sz="2700" b="1" dirty="0" smtClean="0">
                <a:solidFill>
                  <a:srgbClr val="877F6C"/>
                </a:solidFill>
                <a:latin typeface="+mj-lt"/>
              </a:rPr>
              <a:t>s descriptions, what is the tone?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700" b="1" u="sng" dirty="0" smtClean="0">
                <a:solidFill>
                  <a:srgbClr val="972109"/>
                </a:solidFill>
                <a:latin typeface="+mj-lt"/>
              </a:rPr>
              <a:t>Serious, Intense, Formal, Focused</a:t>
            </a:r>
          </a:p>
        </p:txBody>
      </p:sp>
      <p:pic>
        <p:nvPicPr>
          <p:cNvPr id="11266" name="Picture 2" descr="http://images.clipartpanda.com/determination-clipart-u161481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86"/>
          <a:stretch/>
        </p:blipFill>
        <p:spPr bwMode="auto">
          <a:xfrm>
            <a:off x="685800" y="533400"/>
            <a:ext cx="2286000" cy="1524000"/>
          </a:xfrm>
          <a:prstGeom prst="rect">
            <a:avLst/>
          </a:prstGeom>
          <a:noFill/>
          <a:ln w="5715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4.bp.blogspot.com/_t1VdA9xODgg/S8fHNATSOQI/AAAAAAAAAA0/sp7mRKIYd5g/s320/track-runner-clipa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57200"/>
            <a:ext cx="2438400" cy="2217981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59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"/>
            <a:ext cx="7024744" cy="1143000"/>
          </a:xfrm>
        </p:spPr>
        <p:txBody>
          <a:bodyPr>
            <a:normAutofit/>
          </a:bodyPr>
          <a:lstStyle/>
          <a:p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DICTION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772400" cy="3200400"/>
          </a:xfrm>
          <a:ln w="2857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b="1" dirty="0" smtClean="0">
                <a:latin typeface="+mj-lt"/>
              </a:rPr>
              <a:t>An author’s </a:t>
            </a:r>
            <a:r>
              <a:rPr lang="en-US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CHOICE OF WORDS</a:t>
            </a:r>
            <a:r>
              <a:rPr lang="en-US" b="1" dirty="0" smtClean="0"/>
              <a:t>, </a:t>
            </a:r>
            <a:r>
              <a:rPr lang="en-US" b="1" dirty="0"/>
              <a:t>especially with regard to correctness, clearness, or </a:t>
            </a:r>
            <a:r>
              <a:rPr lang="en-US" b="1" dirty="0" smtClean="0"/>
              <a:t>effectiveness</a:t>
            </a:r>
          </a:p>
          <a:p>
            <a:pPr lvl="1">
              <a:buFont typeface="Wingdings" pitchFamily="2" charset="2"/>
              <a:buChar char="Ø"/>
            </a:pPr>
            <a:r>
              <a:rPr lang="en-US" b="1" u="sng" dirty="0" smtClean="0"/>
              <a:t>Levels of Diction</a:t>
            </a:r>
            <a:r>
              <a:rPr lang="en-US" b="1" dirty="0" smtClean="0"/>
              <a:t>:</a:t>
            </a:r>
          </a:p>
          <a:p>
            <a:pPr marL="1143000" lvl="2" indent="-457200">
              <a:buFont typeface="+mj-lt"/>
              <a:buAutoNum type="arabicPeriod"/>
            </a:pPr>
            <a:r>
              <a:rPr lang="en-US" sz="2500" b="1" dirty="0" smtClean="0"/>
              <a:t>Formal</a:t>
            </a:r>
          </a:p>
          <a:p>
            <a:pPr marL="1143000" lvl="2" indent="-457200">
              <a:buFont typeface="+mj-lt"/>
              <a:buAutoNum type="arabicPeriod"/>
            </a:pPr>
            <a:r>
              <a:rPr lang="en-US" sz="2500" b="1" dirty="0" smtClean="0"/>
              <a:t>Neutral </a:t>
            </a:r>
          </a:p>
          <a:p>
            <a:pPr marL="1143000" lvl="2" indent="-457200">
              <a:buFont typeface="+mj-lt"/>
              <a:buAutoNum type="arabicPeriod"/>
            </a:pPr>
            <a:r>
              <a:rPr lang="en-US" sz="2500" b="1" dirty="0" smtClean="0"/>
              <a:t>Informal </a:t>
            </a:r>
            <a:endParaRPr lang="en-US" sz="2500" b="1" dirty="0"/>
          </a:p>
          <a:p>
            <a:pPr lvl="3">
              <a:buFont typeface="Courier New" pitchFamily="49" charset="0"/>
              <a:buChar char="o"/>
            </a:pPr>
            <a:r>
              <a:rPr lang="en-US" dirty="0" smtClean="0"/>
              <a:t>Maybe </a:t>
            </a:r>
            <a:r>
              <a:rPr lang="en-US" dirty="0"/>
              <a:t>correct in a particular </a:t>
            </a:r>
            <a:r>
              <a:rPr lang="en-US" b="1" u="sng" dirty="0"/>
              <a:t>context</a:t>
            </a:r>
            <a:r>
              <a:rPr lang="en-US" dirty="0"/>
              <a:t> but incorrect in another or when mixed unintentionally. 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457200" y="4662607"/>
            <a:ext cx="81534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2" indent="0" algn="ctr">
              <a:buNone/>
            </a:pPr>
            <a:r>
              <a:rPr lang="en-US" sz="22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Here’s Some Help:</a:t>
            </a:r>
          </a:p>
          <a:p>
            <a:pPr marL="800100" lvl="2" indent="0" algn="ctr">
              <a:buNone/>
            </a:pPr>
            <a:r>
              <a:rPr lang="en-US" sz="2000" b="1" dirty="0" smtClean="0">
                <a:solidFill>
                  <a:schemeClr val="accent3"/>
                </a:solidFill>
              </a:rPr>
              <a:t>Most ideas have a number of alternate words that the writer can select to suit his or her purposes. “</a:t>
            </a:r>
            <a:r>
              <a:rPr lang="en-US" sz="2000" b="1" u="sng" dirty="0" smtClean="0">
                <a:solidFill>
                  <a:schemeClr val="accent3"/>
                </a:solidFill>
              </a:rPr>
              <a:t>Children</a:t>
            </a:r>
            <a:r>
              <a:rPr lang="en-US" sz="2000" b="1" dirty="0" smtClean="0">
                <a:solidFill>
                  <a:schemeClr val="accent3"/>
                </a:solidFill>
              </a:rPr>
              <a:t>,” “</a:t>
            </a:r>
            <a:r>
              <a:rPr lang="en-US" sz="2000" b="1" u="sng" dirty="0" smtClean="0">
                <a:solidFill>
                  <a:schemeClr val="accent3"/>
                </a:solidFill>
              </a:rPr>
              <a:t>kids</a:t>
            </a:r>
            <a:r>
              <a:rPr lang="en-US" sz="2000" b="1" dirty="0" smtClean="0">
                <a:solidFill>
                  <a:schemeClr val="accent3"/>
                </a:solidFill>
              </a:rPr>
              <a:t>,” “</a:t>
            </a:r>
            <a:r>
              <a:rPr lang="en-US" sz="2000" b="1" u="sng" dirty="0" smtClean="0">
                <a:solidFill>
                  <a:schemeClr val="accent3"/>
                </a:solidFill>
              </a:rPr>
              <a:t>youngsters</a:t>
            </a:r>
            <a:r>
              <a:rPr lang="en-US" sz="2000" b="1" dirty="0" smtClean="0">
                <a:solidFill>
                  <a:schemeClr val="accent3"/>
                </a:solidFill>
              </a:rPr>
              <a:t>,” “</a:t>
            </a:r>
            <a:r>
              <a:rPr lang="en-US" sz="2000" b="1" u="sng" dirty="0" smtClean="0">
                <a:solidFill>
                  <a:schemeClr val="accent3"/>
                </a:solidFill>
              </a:rPr>
              <a:t>youths</a:t>
            </a:r>
            <a:r>
              <a:rPr lang="en-US" sz="2000" b="1" dirty="0" smtClean="0">
                <a:solidFill>
                  <a:schemeClr val="accent3"/>
                </a:solidFill>
              </a:rPr>
              <a:t>,” and “</a:t>
            </a:r>
            <a:r>
              <a:rPr lang="en-US" sz="2000" b="1" u="sng" dirty="0" smtClean="0">
                <a:solidFill>
                  <a:schemeClr val="accent3"/>
                </a:solidFill>
              </a:rPr>
              <a:t>brats</a:t>
            </a:r>
            <a:r>
              <a:rPr lang="en-US" sz="2000" b="1" dirty="0" smtClean="0">
                <a:solidFill>
                  <a:schemeClr val="accent3"/>
                </a:solidFill>
              </a:rPr>
              <a:t>,” for example, all have different suggestive values.  </a:t>
            </a:r>
            <a:endParaRPr lang="en-US" sz="20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68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324600" cy="1066800"/>
          </a:xfrm>
        </p:spPr>
        <p:txBody>
          <a:bodyPr>
            <a:noAutofit/>
          </a:bodyPr>
          <a:lstStyle/>
          <a:p>
            <a:r>
              <a:rPr lang="en-US" sz="2500" b="1" dirty="0" smtClean="0">
                <a:solidFill>
                  <a:schemeClr val="accent3"/>
                </a:solidFill>
              </a:rPr>
              <a:t>When assessing diction, first consider: </a:t>
            </a:r>
            <a:br>
              <a:rPr lang="en-US" sz="2500" b="1" dirty="0" smtClean="0">
                <a:solidFill>
                  <a:schemeClr val="accent3"/>
                </a:solidFill>
              </a:rPr>
            </a:br>
            <a:r>
              <a:rPr lang="en-US" sz="25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 OF FORMALITY</a:t>
            </a:r>
            <a:endParaRPr lang="en-US" sz="2500" b="1" u="sng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5257800" cy="50292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or formal </a:t>
            </a:r>
            <a:r>
              <a:rPr lang="en-US" dirty="0" smtClean="0"/>
              <a:t>diction: </a:t>
            </a:r>
            <a:r>
              <a:rPr lang="en-US" b="1" u="sng" dirty="0" smtClean="0"/>
              <a:t>dignified</a:t>
            </a:r>
            <a:r>
              <a:rPr lang="en-US" dirty="0" smtClean="0"/>
              <a:t>, </a:t>
            </a:r>
            <a:r>
              <a:rPr lang="en-US" b="1" u="sng" dirty="0" smtClean="0"/>
              <a:t>elevated</a:t>
            </a:r>
            <a:r>
              <a:rPr lang="en-US" dirty="0" smtClean="0"/>
              <a:t>, with elaborate or </a:t>
            </a:r>
            <a:r>
              <a:rPr lang="en-US" b="1" u="sng" dirty="0" smtClean="0"/>
              <a:t>sophisticated</a:t>
            </a:r>
            <a:r>
              <a:rPr lang="en-US" dirty="0" smtClean="0"/>
              <a:t> vocabulary. 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Middle or neutral </a:t>
            </a:r>
            <a:r>
              <a:rPr lang="en-US" dirty="0" smtClean="0"/>
              <a:t>diction: grammatically accurate language using </a:t>
            </a:r>
            <a:r>
              <a:rPr lang="en-US" b="1" u="sng" dirty="0" smtClean="0"/>
              <a:t>common</a:t>
            </a:r>
            <a:r>
              <a:rPr lang="en-US" dirty="0" smtClean="0"/>
              <a:t>, unexceptional vocabulary; </a:t>
            </a:r>
            <a:r>
              <a:rPr lang="en-US" b="1" u="sng" dirty="0" smtClean="0"/>
              <a:t>easy to understand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or informal </a:t>
            </a:r>
            <a:r>
              <a:rPr lang="en-US" dirty="0" smtClean="0"/>
              <a:t>diction: </a:t>
            </a:r>
            <a:r>
              <a:rPr lang="en-US" b="1" u="sng" dirty="0" smtClean="0"/>
              <a:t>plain</a:t>
            </a:r>
            <a:r>
              <a:rPr lang="en-US" dirty="0" smtClean="0"/>
              <a:t>, </a:t>
            </a:r>
            <a:r>
              <a:rPr lang="en-US" b="1" u="sng" dirty="0" smtClean="0"/>
              <a:t>everyday language</a:t>
            </a:r>
            <a:r>
              <a:rPr lang="en-US" dirty="0" smtClean="0"/>
              <a:t>, possibly including </a:t>
            </a:r>
            <a:r>
              <a:rPr lang="en-US" b="1" u="sng" dirty="0" smtClean="0"/>
              <a:t>slang.</a:t>
            </a:r>
            <a:endParaRPr lang="en-US" b="1" dirty="0"/>
          </a:p>
        </p:txBody>
      </p:sp>
      <p:pic>
        <p:nvPicPr>
          <p:cNvPr id="12290" name="Picture 2" descr="http://thumbs.dreamstime.com/z/prince-pauper-prince-princess-castles-knights-fairies-illustration-children-happy-colorful-3188526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92"/>
          <a:stretch/>
        </p:blipFill>
        <p:spPr bwMode="auto">
          <a:xfrm>
            <a:off x="5181600" y="1905000"/>
            <a:ext cx="3371850" cy="34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46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cstpdx.com/sites/clinton/files/drama%20mas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3554">
            <a:off x="5915536" y="1429967"/>
            <a:ext cx="2491135" cy="213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077200" cy="563562"/>
          </a:xfrm>
        </p:spPr>
        <p:txBody>
          <a:bodyPr>
            <a:normAutofit/>
          </a:bodyPr>
          <a:lstStyle/>
          <a:p>
            <a:pPr algn="ctr"/>
            <a:r>
              <a:rPr lang="en-US" sz="3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Considerations for Analyzing Diction:</a:t>
            </a:r>
            <a:endParaRPr lang="en-US" sz="3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7010400" cy="5029200"/>
          </a:xfrm>
        </p:spPr>
        <p:txBody>
          <a:bodyPr>
            <a:normAutofit lnSpcReduction="10000"/>
          </a:bodyPr>
          <a:lstStyle/>
          <a:p>
            <a:pPr marL="811530" lvl="1" indent="-51435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+mj-lt"/>
              </a:rPr>
              <a:t>Does the author choose </a:t>
            </a:r>
            <a:r>
              <a:rPr lang="en-US" b="1" u="sng" dirty="0" smtClean="0">
                <a:solidFill>
                  <a:schemeClr val="accent3"/>
                </a:solidFill>
                <a:latin typeface="+mj-lt"/>
              </a:rPr>
              <a:t>concrete</a:t>
            </a:r>
            <a:r>
              <a:rPr lang="en-US" b="1" dirty="0" smtClean="0">
                <a:solidFill>
                  <a:schemeClr val="tx1"/>
                </a:solidFill>
                <a:latin typeface="+mj-lt"/>
              </a:rPr>
              <a:t> or </a:t>
            </a:r>
            <a:r>
              <a:rPr lang="en-US" b="1" u="sng" dirty="0" smtClean="0">
                <a:solidFill>
                  <a:schemeClr val="accent3"/>
                </a:solidFill>
                <a:latin typeface="+mj-lt"/>
              </a:rPr>
              <a:t>abstract</a:t>
            </a:r>
            <a:r>
              <a:rPr lang="en-US" b="1" dirty="0" smtClean="0">
                <a:solidFill>
                  <a:schemeClr val="tx1"/>
                </a:solidFill>
                <a:latin typeface="+mj-lt"/>
              </a:rPr>
              <a:t> expression?</a:t>
            </a:r>
            <a:br>
              <a:rPr lang="en-US" b="1" dirty="0" smtClean="0">
                <a:solidFill>
                  <a:schemeClr val="tx1"/>
                </a:solidFill>
                <a:latin typeface="+mj-lt"/>
              </a:rPr>
            </a:br>
            <a:endParaRPr lang="en-US" b="1" dirty="0" smtClean="0">
              <a:solidFill>
                <a:schemeClr val="tx1"/>
              </a:solidFill>
              <a:latin typeface="+mj-lt"/>
            </a:endParaRPr>
          </a:p>
          <a:p>
            <a:pPr marL="811530" lvl="1" indent="-51435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+mj-lt"/>
              </a:rPr>
              <a:t>Do the words have clearly </a:t>
            </a:r>
            <a:r>
              <a:rPr lang="en-US" b="1" u="sng" dirty="0" smtClean="0">
                <a:solidFill>
                  <a:schemeClr val="accent3"/>
                </a:solidFill>
                <a:latin typeface="+mj-lt"/>
              </a:rPr>
              <a:t>negative</a:t>
            </a:r>
            <a:r>
              <a:rPr lang="en-US" b="1" dirty="0" smtClean="0">
                <a:solidFill>
                  <a:schemeClr val="tx1"/>
                </a:solidFill>
                <a:latin typeface="+mj-lt"/>
              </a:rPr>
              <a:t>, </a:t>
            </a:r>
            <a:r>
              <a:rPr lang="en-US" b="1" u="sng" dirty="0" smtClean="0">
                <a:solidFill>
                  <a:schemeClr val="accent3"/>
                </a:solidFill>
                <a:latin typeface="+mj-lt"/>
              </a:rPr>
              <a:t>positive</a:t>
            </a:r>
            <a:r>
              <a:rPr lang="en-US" b="1" dirty="0" smtClean="0">
                <a:solidFill>
                  <a:schemeClr val="tx1"/>
                </a:solidFill>
                <a:latin typeface="+mj-lt"/>
              </a:rPr>
              <a:t>, or </a:t>
            </a:r>
            <a:r>
              <a:rPr lang="en-US" b="1" u="sng" dirty="0" smtClean="0">
                <a:solidFill>
                  <a:schemeClr val="accent3"/>
                </a:solidFill>
                <a:latin typeface="+mj-lt"/>
              </a:rPr>
              <a:t>other</a:t>
            </a:r>
            <a:r>
              <a:rPr lang="en-US" b="1" dirty="0" smtClean="0">
                <a:solidFill>
                  <a:schemeClr val="tx1"/>
                </a:solidFill>
                <a:latin typeface="+mj-lt"/>
              </a:rPr>
              <a:t> definitions?</a:t>
            </a:r>
            <a:br>
              <a:rPr lang="en-US" b="1" dirty="0" smtClean="0">
                <a:solidFill>
                  <a:schemeClr val="tx1"/>
                </a:solidFill>
                <a:latin typeface="+mj-lt"/>
              </a:rPr>
            </a:br>
            <a:endParaRPr lang="en-US" b="1" dirty="0" smtClean="0">
              <a:solidFill>
                <a:schemeClr val="tx1"/>
              </a:solidFill>
              <a:latin typeface="+mj-lt"/>
            </a:endParaRPr>
          </a:p>
          <a:p>
            <a:pPr marL="811530" lvl="1" indent="-51435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+mj-lt"/>
              </a:rPr>
              <a:t>Is the wording </a:t>
            </a:r>
            <a:r>
              <a:rPr lang="en-US" b="1" u="sng" dirty="0" smtClean="0">
                <a:solidFill>
                  <a:schemeClr val="accent3"/>
                </a:solidFill>
                <a:latin typeface="+mj-lt"/>
              </a:rPr>
              <a:t>formal </a:t>
            </a:r>
            <a:r>
              <a:rPr lang="en-US" b="1" dirty="0" smtClean="0">
                <a:solidFill>
                  <a:schemeClr val="tx1"/>
                </a:solidFill>
                <a:latin typeface="+mj-lt"/>
              </a:rPr>
              <a:t>or </a:t>
            </a:r>
            <a:r>
              <a:rPr lang="en-US" b="1" u="sng" dirty="0" smtClean="0">
                <a:solidFill>
                  <a:schemeClr val="accent3"/>
                </a:solidFill>
                <a:latin typeface="+mj-lt"/>
              </a:rPr>
              <a:t>slang</a:t>
            </a:r>
            <a:r>
              <a:rPr lang="en-US" b="1" dirty="0" smtClean="0">
                <a:solidFill>
                  <a:schemeClr val="tx1"/>
                </a:solidFill>
                <a:latin typeface="+mj-lt"/>
              </a:rPr>
              <a:t>?</a:t>
            </a:r>
            <a:br>
              <a:rPr lang="en-US" b="1" dirty="0" smtClean="0">
                <a:solidFill>
                  <a:schemeClr val="tx1"/>
                </a:solidFill>
                <a:latin typeface="+mj-lt"/>
              </a:rPr>
            </a:br>
            <a:endParaRPr lang="en-US" b="1" dirty="0" smtClean="0">
              <a:solidFill>
                <a:schemeClr val="tx1"/>
              </a:solidFill>
              <a:latin typeface="+mj-lt"/>
            </a:endParaRPr>
          </a:p>
          <a:p>
            <a:pPr marL="811530" lvl="1" indent="-51435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+mj-lt"/>
              </a:rPr>
              <a:t>What can the reader gather about the speaker or the speaker’s </a:t>
            </a:r>
            <a:r>
              <a:rPr lang="en-US" b="1" u="sng" dirty="0" smtClean="0">
                <a:solidFill>
                  <a:schemeClr val="accent3"/>
                </a:solidFill>
                <a:latin typeface="+mj-lt"/>
              </a:rPr>
              <a:t>attitude from the word choice</a:t>
            </a:r>
            <a:r>
              <a:rPr lang="en-US" b="1" dirty="0" smtClean="0">
                <a:solidFill>
                  <a:schemeClr val="tx1"/>
                </a:solidFill>
                <a:latin typeface="+mj-lt"/>
              </a:rPr>
              <a:t>?</a:t>
            </a:r>
            <a:br>
              <a:rPr lang="en-US" b="1" dirty="0" smtClean="0">
                <a:solidFill>
                  <a:schemeClr val="tx1"/>
                </a:solidFill>
                <a:latin typeface="+mj-lt"/>
              </a:rPr>
            </a:br>
            <a:endParaRPr lang="en-US" b="1" dirty="0" smtClean="0">
              <a:solidFill>
                <a:schemeClr val="tx1"/>
              </a:solidFill>
              <a:latin typeface="+mj-lt"/>
            </a:endParaRPr>
          </a:p>
          <a:p>
            <a:pPr marL="811530" lvl="1" indent="-51435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+mj-lt"/>
              </a:rPr>
              <a:t>Is the language intended to sound </a:t>
            </a:r>
            <a:r>
              <a:rPr lang="en-US" b="1" u="sng" dirty="0" smtClean="0">
                <a:solidFill>
                  <a:schemeClr val="accent3"/>
                </a:solidFill>
                <a:latin typeface="+mj-lt"/>
              </a:rPr>
              <a:t>pleasing</a:t>
            </a:r>
            <a:r>
              <a:rPr lang="en-US" b="1" dirty="0" smtClean="0">
                <a:solidFill>
                  <a:schemeClr val="tx1"/>
                </a:solidFill>
                <a:latin typeface="+mj-lt"/>
              </a:rPr>
              <a:t>, or </a:t>
            </a:r>
            <a:r>
              <a:rPr lang="en-US" b="1" u="sng" dirty="0" smtClean="0">
                <a:solidFill>
                  <a:schemeClr val="accent3"/>
                </a:solidFill>
                <a:latin typeface="+mj-lt"/>
              </a:rPr>
              <a:t>harsh</a:t>
            </a:r>
            <a:r>
              <a:rPr lang="en-US" b="1" dirty="0" smtClean="0">
                <a:solidFill>
                  <a:schemeClr val="tx1"/>
                </a:solidFill>
                <a:latin typeface="+mj-lt"/>
              </a:rPr>
              <a:t>?</a:t>
            </a:r>
          </a:p>
          <a:p>
            <a:endParaRPr lang="en-US" sz="22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18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76200"/>
            <a:ext cx="8686800" cy="1143000"/>
          </a:xfrm>
        </p:spPr>
        <p:txBody>
          <a:bodyPr>
            <a:normAutofit/>
          </a:bodyPr>
          <a:lstStyle/>
          <a:p>
            <a:r>
              <a:rPr lang="en-US" sz="3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Diction as a means of establishing Tone:</a:t>
            </a:r>
            <a:endParaRPr lang="en-US" sz="3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924800" cy="4267200"/>
          </a:xfrm>
        </p:spPr>
        <p:txBody>
          <a:bodyPr>
            <a:normAutofit/>
          </a:bodyPr>
          <a:lstStyle/>
          <a:p>
            <a:pPr lvl="1" indent="-34290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Tx/>
              <a:buChar char="•"/>
            </a:pPr>
            <a:r>
              <a:rPr lang="en-US" dirty="0" smtClean="0">
                <a:solidFill>
                  <a:schemeClr val="accent3"/>
                </a:solidFill>
                <a:latin typeface="+mj-lt"/>
              </a:rPr>
              <a:t>Remember that tone refers to the</a:t>
            </a:r>
            <a:r>
              <a:rPr lang="en-US" b="1" dirty="0" smtClean="0">
                <a:solidFill>
                  <a:schemeClr val="accent3"/>
                </a:solidFill>
                <a:latin typeface="+mj-lt"/>
              </a:rPr>
              <a:t> </a:t>
            </a:r>
            <a:r>
              <a:rPr lang="en-US" b="1" i="1" dirty="0" smtClean="0">
                <a:solidFill>
                  <a:schemeClr val="accent3"/>
                </a:solidFill>
                <a:latin typeface="+mj-lt"/>
              </a:rPr>
              <a:t>author’s </a:t>
            </a:r>
            <a:r>
              <a:rPr lang="en-US" dirty="0" smtClean="0">
                <a:solidFill>
                  <a:schemeClr val="accent3"/>
                </a:solidFill>
                <a:latin typeface="+mj-lt"/>
              </a:rPr>
              <a:t>rather than the</a:t>
            </a:r>
            <a:r>
              <a:rPr lang="en-US" b="1" dirty="0" smtClean="0">
                <a:solidFill>
                  <a:schemeClr val="accent3"/>
                </a:solidFill>
                <a:latin typeface="+mj-lt"/>
              </a:rPr>
              <a:t> </a:t>
            </a:r>
            <a:r>
              <a:rPr lang="en-US" b="1" i="1" dirty="0" smtClean="0">
                <a:solidFill>
                  <a:schemeClr val="accent3"/>
                </a:solidFill>
                <a:latin typeface="+mj-lt"/>
              </a:rPr>
              <a:t>speaker’s </a:t>
            </a:r>
            <a:r>
              <a:rPr lang="en-US" dirty="0" smtClean="0">
                <a:solidFill>
                  <a:schemeClr val="accent3"/>
                </a:solidFill>
                <a:latin typeface="+mj-lt"/>
              </a:rPr>
              <a:t>attitude—however, assessing the speaker’s attitude is a first step in drawing conclusions about the author’s. </a:t>
            </a:r>
            <a:br>
              <a:rPr lang="en-US" dirty="0" smtClean="0">
                <a:solidFill>
                  <a:schemeClr val="accent3"/>
                </a:solidFill>
                <a:latin typeface="+mj-lt"/>
              </a:rPr>
            </a:br>
            <a:endParaRPr lang="en-US" dirty="0" smtClean="0">
              <a:solidFill>
                <a:schemeClr val="accent3"/>
              </a:solidFill>
              <a:latin typeface="+mj-lt"/>
            </a:endParaRPr>
          </a:p>
          <a:p>
            <a:pPr marL="754380" lvl="1" indent="-45720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b="1" dirty="0" smtClean="0">
                <a:solidFill>
                  <a:srgbClr val="002060"/>
                </a:solidFill>
                <a:latin typeface="+mj-lt"/>
              </a:rPr>
              <a:t>What seems to be the speaker’s attitude in the passage?</a:t>
            </a:r>
            <a:br>
              <a:rPr lang="en-US" b="1" dirty="0" smtClean="0">
                <a:solidFill>
                  <a:srgbClr val="002060"/>
                </a:solidFill>
                <a:latin typeface="+mj-lt"/>
              </a:rPr>
            </a:br>
            <a:endParaRPr lang="en-US" b="1" dirty="0" smtClean="0">
              <a:solidFill>
                <a:srgbClr val="002060"/>
              </a:solidFill>
              <a:latin typeface="+mj-lt"/>
            </a:endParaRPr>
          </a:p>
          <a:p>
            <a:pPr marL="754380" lvl="1" indent="-45720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b="1" dirty="0" smtClean="0">
                <a:solidFill>
                  <a:srgbClr val="002060"/>
                </a:solidFill>
                <a:latin typeface="+mj-lt"/>
              </a:rPr>
              <a:t>Does the passage have a noticeable emotional mood or atmosphere?</a:t>
            </a:r>
          </a:p>
          <a:p>
            <a:endParaRPr lang="en-US" sz="2500" dirty="0">
              <a:solidFill>
                <a:schemeClr val="accent3"/>
              </a:solidFill>
            </a:endParaRPr>
          </a:p>
        </p:txBody>
      </p:sp>
      <p:pic>
        <p:nvPicPr>
          <p:cNvPr id="14338" name="Picture 2" descr="https://encrypted-tbn2.gstatic.com/images?q=tbn:ANd9GcSBLIBzfp6E2BFoyDsHsVvdxqXW-Oqia4SSdTXoxz7nncWcPqnJ_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552150"/>
            <a:ext cx="2971800" cy="1847851"/>
          </a:xfrm>
          <a:prstGeom prst="rect">
            <a:avLst/>
          </a:prstGeom>
          <a:noFill/>
          <a:ln w="571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3.bp.blogspot.com/-eklZ2bYKXhg/USEFBrXS_4I/AAAAAAAAE6s/l4_RzTRYlXk/s1600/Sad+Girl+Child++Clip+Art+Carto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724400"/>
            <a:ext cx="1600200" cy="1675602"/>
          </a:xfrm>
          <a:prstGeom prst="rect">
            <a:avLst/>
          </a:prstGeom>
          <a:noFill/>
          <a:ln w="762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94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1"/>
          <p:cNvSpPr>
            <a:spLocks noGrp="1"/>
          </p:cNvSpPr>
          <p:nvPr>
            <p:ph idx="1"/>
          </p:nvPr>
        </p:nvSpPr>
        <p:spPr>
          <a:xfrm>
            <a:off x="914400" y="1600200"/>
            <a:ext cx="7467600" cy="4610100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Let’s </a:t>
            </a:r>
            <a:r>
              <a:rPr lang="en-US" sz="4000" b="1" u="sng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Try!</a:t>
            </a:r>
            <a:endParaRPr lang="en-US" sz="4000" b="1" u="sng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34" charset="-128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sz="2800" dirty="0" smtClean="0">
                <a:ea typeface="ＭＳ Ｐゴシック" pitchFamily="34" charset="-128"/>
              </a:rPr>
              <a:t>On the following slide identify the author</a:t>
            </a:r>
            <a:r>
              <a:rPr lang="en-US" altLang="en-US" sz="2800" dirty="0" smtClean="0">
                <a:ea typeface="ＭＳ Ｐゴシック" pitchFamily="34" charset="-128"/>
              </a:rPr>
              <a:t>’</a:t>
            </a:r>
            <a:r>
              <a:rPr lang="en-US" sz="2800" dirty="0" smtClean="0">
                <a:ea typeface="ＭＳ Ｐゴシック" pitchFamily="34" charset="-128"/>
              </a:rPr>
              <a:t>s tone and explain how you knew.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sz="3200" u="sng" dirty="0" smtClean="0">
                <a:solidFill>
                  <a:schemeClr val="accent1"/>
                </a:solidFill>
                <a:ea typeface="ＭＳ Ｐゴシック" pitchFamily="34" charset="-128"/>
              </a:rPr>
              <a:t>Remember:</a:t>
            </a:r>
            <a:r>
              <a:rPr lang="en-US" sz="3200" dirty="0" smtClean="0">
                <a:solidFill>
                  <a:schemeClr val="accent1"/>
                </a:solidFill>
                <a:ea typeface="ＭＳ Ｐゴシック" pitchFamily="34" charset="-128"/>
              </a:rPr>
              <a:t> 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Tone</a:t>
            </a:r>
            <a:r>
              <a:rPr lang="en-US" sz="3200" dirty="0" smtClean="0">
                <a:ea typeface="ＭＳ Ｐゴシック" pitchFamily="34" charset="-128"/>
              </a:rPr>
              <a:t> is determined by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 </a:t>
            </a:r>
            <a:r>
              <a:rPr lang="en-US" sz="3200" b="1" dirty="0" smtClean="0">
                <a:solidFill>
                  <a:srgbClr val="8736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DESCRIPTION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 </a:t>
            </a:r>
            <a:r>
              <a:rPr lang="en-US" sz="3200" dirty="0" smtClean="0">
                <a:ea typeface="ＭＳ Ｐゴシック" pitchFamily="34" charset="-128"/>
              </a:rPr>
              <a:t>or </a:t>
            </a:r>
            <a:r>
              <a:rPr lang="en-US" sz="3200" b="1" dirty="0" smtClean="0">
                <a:solidFill>
                  <a:srgbClr val="8736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DIALOGUE</a:t>
            </a:r>
          </a:p>
        </p:txBody>
      </p:sp>
    </p:spTree>
    <p:extLst>
      <p:ext uri="{BB962C8B-B14F-4D97-AF65-F5344CB8AC3E}">
        <p14:creationId xmlns:p14="http://schemas.microsoft.com/office/powerpoint/2010/main" val="70739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</TotalTime>
  <Words>622</Words>
  <Application>Microsoft Office PowerPoint</Application>
  <PresentationFormat>On-screen Show (4:3)</PresentationFormat>
  <Paragraphs>134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Austin</vt:lpstr>
      <vt:lpstr>Office Theme</vt:lpstr>
      <vt:lpstr>Mini Lesson: Tone &amp; Diction</vt:lpstr>
      <vt:lpstr>TONE</vt:lpstr>
      <vt:lpstr>Words that describe TONE</vt:lpstr>
      <vt:lpstr>TONE</vt:lpstr>
      <vt:lpstr>DICTION</vt:lpstr>
      <vt:lpstr>When assessing diction, first consider:  LEVEL OF FORMALITY</vt:lpstr>
      <vt:lpstr>Considerations for Analyzing Diction:</vt:lpstr>
      <vt:lpstr>Diction as a means of establishing Tone:</vt:lpstr>
      <vt:lpstr>PowerPoint Presentation</vt:lpstr>
      <vt:lpstr>The TONE of the passage is _________ The author’s ______________ relays the tone.</vt:lpstr>
      <vt:lpstr>The TONE of the passage is FRUSTRATED The author’s DESCRIPTIONS relay the tone.</vt:lpstr>
      <vt:lpstr>PowerPoint Presentation</vt:lpstr>
      <vt:lpstr>The TONE of the passage is _____________ The author’s _______________ relays the tone.</vt:lpstr>
      <vt:lpstr>The TONE of the passage is INSPIRING The author’s DESCRIPTIONS relay the tone.</vt:lpstr>
      <vt:lpstr>How to assess Diction &amp; Tone</vt:lpstr>
      <vt:lpstr>ON YOUR OWN: Lightning Thief Chapter 17</vt:lpstr>
      <vt:lpstr>HOMEWORK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 Lesson: Tone &amp; Diction</dc:title>
  <dc:creator>Shettle, Meghan</dc:creator>
  <cp:lastModifiedBy>Shettle, Meghan</cp:lastModifiedBy>
  <cp:revision>14</cp:revision>
  <cp:lastPrinted>2014-10-15T13:01:43Z</cp:lastPrinted>
  <dcterms:created xsi:type="dcterms:W3CDTF">2014-10-13T22:40:33Z</dcterms:created>
  <dcterms:modified xsi:type="dcterms:W3CDTF">2014-10-15T13:25:12Z</dcterms:modified>
</cp:coreProperties>
</file>